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57" r:id="rId3"/>
    <p:sldId id="258" r:id="rId4"/>
    <p:sldId id="259" r:id="rId5"/>
    <p:sldId id="260" r:id="rId6"/>
    <p:sldId id="261" r:id="rId7"/>
    <p:sldId id="262" r:id="rId8"/>
    <p:sldId id="263" r:id="rId9"/>
  </p:sldIdLst>
  <p:sldSz cx="6858000" cy="1800066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5FE40"/>
    <a:srgbClr val="FFFFFF"/>
    <a:srgbClr val="AC0000"/>
    <a:srgbClr val="E7E6E6"/>
    <a:srgbClr val="F0F0F0"/>
    <a:srgbClr val="FF3121"/>
    <a:srgbClr val="F44A06"/>
    <a:srgbClr val="DDDB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208" d="100"/>
          <a:sy n="208" d="100"/>
        </p:scale>
        <p:origin x="294" y="-15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945943"/>
            <a:ext cx="5829300" cy="6266897"/>
          </a:xfrm>
        </p:spPr>
        <p:txBody>
          <a:bodyPr anchor="b"/>
          <a:lstStyle>
            <a:lvl1pPr algn="ctr">
              <a:defRPr sz="45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857250" y="9454516"/>
            <a:ext cx="5143500" cy="434599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45AA42E9-C307-45D5-A9C1-6B487FE28DB0}" type="datetimeFigureOut">
              <a:rPr lang="zh-CN" altLang="en-US" smtClean="0"/>
              <a:t>2017/5/18 Thursday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4C8C83E-70AA-4F8D-B0A3-0D3ADC7CEC87}" type="slidenum">
              <a:rPr lang="zh-CN" altLang="en-US" smtClean="0"/>
              <a:t>‹#›</a:t>
            </a:fld>
            <a:endParaRPr lang="zh-CN" altLang="en-US"/>
          </a:p>
        </p:txBody>
      </p:sp>
    </p:spTree>
    <p:extLst>
      <p:ext uri="{BB962C8B-B14F-4D97-AF65-F5344CB8AC3E}">
        <p14:creationId xmlns:p14="http://schemas.microsoft.com/office/powerpoint/2010/main" val="4281084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45AA42E9-C307-45D5-A9C1-6B487FE28DB0}" type="datetimeFigureOut">
              <a:rPr lang="zh-CN" altLang="en-US" smtClean="0"/>
              <a:t>2017/5/18 Thursday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4C8C83E-70AA-4F8D-B0A3-0D3ADC7CEC87}" type="slidenum">
              <a:rPr lang="zh-CN" altLang="en-US" smtClean="0"/>
              <a:t>‹#›</a:t>
            </a:fld>
            <a:endParaRPr lang="zh-CN" altLang="en-US"/>
          </a:p>
        </p:txBody>
      </p:sp>
    </p:spTree>
    <p:extLst>
      <p:ext uri="{BB962C8B-B14F-4D97-AF65-F5344CB8AC3E}">
        <p14:creationId xmlns:p14="http://schemas.microsoft.com/office/powerpoint/2010/main" val="1075310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958369"/>
            <a:ext cx="1478756" cy="15254730"/>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71488" y="958369"/>
            <a:ext cx="4350544" cy="1525473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45AA42E9-C307-45D5-A9C1-6B487FE28DB0}" type="datetimeFigureOut">
              <a:rPr lang="zh-CN" altLang="en-US" smtClean="0"/>
              <a:t>2017/5/18 Thursday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4C8C83E-70AA-4F8D-B0A3-0D3ADC7CEC87}" type="slidenum">
              <a:rPr lang="zh-CN" altLang="en-US" smtClean="0"/>
              <a:t>‹#›</a:t>
            </a:fld>
            <a:endParaRPr lang="zh-CN" altLang="en-US"/>
          </a:p>
        </p:txBody>
      </p:sp>
    </p:spTree>
    <p:extLst>
      <p:ext uri="{BB962C8B-B14F-4D97-AF65-F5344CB8AC3E}">
        <p14:creationId xmlns:p14="http://schemas.microsoft.com/office/powerpoint/2010/main" val="1806666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45AA42E9-C307-45D5-A9C1-6B487FE28DB0}" type="datetimeFigureOut">
              <a:rPr lang="zh-CN" altLang="en-US" smtClean="0"/>
              <a:t>2017/5/18 Thursday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4C8C83E-70AA-4F8D-B0A3-0D3ADC7CEC87}" type="slidenum">
              <a:rPr lang="zh-CN" altLang="en-US" smtClean="0"/>
              <a:t>‹#›</a:t>
            </a:fld>
            <a:endParaRPr lang="zh-CN" altLang="en-US"/>
          </a:p>
        </p:txBody>
      </p:sp>
    </p:spTree>
    <p:extLst>
      <p:ext uri="{BB962C8B-B14F-4D97-AF65-F5344CB8AC3E}">
        <p14:creationId xmlns:p14="http://schemas.microsoft.com/office/powerpoint/2010/main" val="1859317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467916" y="4487671"/>
            <a:ext cx="5915025" cy="7487774"/>
          </a:xfrm>
        </p:spPr>
        <p:txBody>
          <a:bodyPr anchor="b"/>
          <a:lstStyle>
            <a:lvl1pPr>
              <a:defRPr sz="45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467916" y="12046282"/>
            <a:ext cx="5915025" cy="3937644"/>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45AA42E9-C307-45D5-A9C1-6B487FE28DB0}" type="datetimeFigureOut">
              <a:rPr lang="zh-CN" altLang="en-US" smtClean="0"/>
              <a:t>2017/5/18 Thursday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4C8C83E-70AA-4F8D-B0A3-0D3ADC7CEC87}" type="slidenum">
              <a:rPr lang="zh-CN" altLang="en-US" smtClean="0"/>
              <a:t>‹#›</a:t>
            </a:fld>
            <a:endParaRPr lang="zh-CN" altLang="en-US"/>
          </a:p>
        </p:txBody>
      </p:sp>
    </p:spTree>
    <p:extLst>
      <p:ext uri="{BB962C8B-B14F-4D97-AF65-F5344CB8AC3E}">
        <p14:creationId xmlns:p14="http://schemas.microsoft.com/office/powerpoint/2010/main" val="2464365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471488" y="4791843"/>
            <a:ext cx="2914650" cy="1142125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3471863" y="4791843"/>
            <a:ext cx="2914650" cy="1142125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45AA42E9-C307-45D5-A9C1-6B487FE28DB0}" type="datetimeFigureOut">
              <a:rPr lang="zh-CN" altLang="en-US" smtClean="0"/>
              <a:t>2017/5/18 Thursday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4C8C83E-70AA-4F8D-B0A3-0D3ADC7CEC87}" type="slidenum">
              <a:rPr lang="zh-CN" altLang="en-US" smtClean="0"/>
              <a:t>‹#›</a:t>
            </a:fld>
            <a:endParaRPr lang="zh-CN" altLang="en-US"/>
          </a:p>
        </p:txBody>
      </p:sp>
    </p:spTree>
    <p:extLst>
      <p:ext uri="{BB962C8B-B14F-4D97-AF65-F5344CB8AC3E}">
        <p14:creationId xmlns:p14="http://schemas.microsoft.com/office/powerpoint/2010/main" val="1830101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72381" y="958373"/>
            <a:ext cx="5915025" cy="3479296"/>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472381" y="4412664"/>
            <a:ext cx="2901255" cy="2162578"/>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Content Placeholder 3"/>
          <p:cNvSpPr>
            <a:spLocks noGrp="1"/>
          </p:cNvSpPr>
          <p:nvPr>
            <p:ph sz="half" idx="2"/>
          </p:nvPr>
        </p:nvSpPr>
        <p:spPr>
          <a:xfrm>
            <a:off x="472381" y="6575242"/>
            <a:ext cx="2901255" cy="967119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3471863" y="4412664"/>
            <a:ext cx="2915543" cy="2162578"/>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Content Placeholder 5"/>
          <p:cNvSpPr>
            <a:spLocks noGrp="1"/>
          </p:cNvSpPr>
          <p:nvPr>
            <p:ph sz="quarter" idx="4"/>
          </p:nvPr>
        </p:nvSpPr>
        <p:spPr>
          <a:xfrm>
            <a:off x="3471863" y="6575242"/>
            <a:ext cx="2915543" cy="967119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45AA42E9-C307-45D5-A9C1-6B487FE28DB0}" type="datetimeFigureOut">
              <a:rPr lang="zh-CN" altLang="en-US" smtClean="0"/>
              <a:t>2017/5/18 Thursday</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4C8C83E-70AA-4F8D-B0A3-0D3ADC7CEC87}" type="slidenum">
              <a:rPr lang="zh-CN" altLang="en-US" smtClean="0"/>
              <a:t>‹#›</a:t>
            </a:fld>
            <a:endParaRPr lang="zh-CN" altLang="en-US"/>
          </a:p>
        </p:txBody>
      </p:sp>
    </p:spTree>
    <p:extLst>
      <p:ext uri="{BB962C8B-B14F-4D97-AF65-F5344CB8AC3E}">
        <p14:creationId xmlns:p14="http://schemas.microsoft.com/office/powerpoint/2010/main" val="2914362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45AA42E9-C307-45D5-A9C1-6B487FE28DB0}" type="datetimeFigureOut">
              <a:rPr lang="zh-CN" altLang="en-US" smtClean="0"/>
              <a:t>2017/5/18 Thursday</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4C8C83E-70AA-4F8D-B0A3-0D3ADC7CEC87}" type="slidenum">
              <a:rPr lang="zh-CN" altLang="en-US" smtClean="0"/>
              <a:t>‹#›</a:t>
            </a:fld>
            <a:endParaRPr lang="zh-CN" altLang="en-US"/>
          </a:p>
        </p:txBody>
      </p:sp>
    </p:spTree>
    <p:extLst>
      <p:ext uri="{BB962C8B-B14F-4D97-AF65-F5344CB8AC3E}">
        <p14:creationId xmlns:p14="http://schemas.microsoft.com/office/powerpoint/2010/main" val="3493380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AA42E9-C307-45D5-A9C1-6B487FE28DB0}" type="datetimeFigureOut">
              <a:rPr lang="zh-CN" altLang="en-US" smtClean="0"/>
              <a:t>2017/5/18 Thursday</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4C8C83E-70AA-4F8D-B0A3-0D3ADC7CEC87}" type="slidenum">
              <a:rPr lang="zh-CN" altLang="en-US" smtClean="0"/>
              <a:t>‹#›</a:t>
            </a:fld>
            <a:endParaRPr lang="zh-CN" altLang="en-US"/>
          </a:p>
        </p:txBody>
      </p:sp>
    </p:spTree>
    <p:extLst>
      <p:ext uri="{BB962C8B-B14F-4D97-AF65-F5344CB8AC3E}">
        <p14:creationId xmlns:p14="http://schemas.microsoft.com/office/powerpoint/2010/main" val="1660626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72381" y="1200044"/>
            <a:ext cx="2211884" cy="4200155"/>
          </a:xfrm>
        </p:spPr>
        <p:txBody>
          <a:bodyPr anchor="b"/>
          <a:lstStyle>
            <a:lvl1pPr>
              <a:defRPr sz="2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2915543" y="2591766"/>
            <a:ext cx="3471863" cy="12792138"/>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472381" y="5400199"/>
            <a:ext cx="2211884" cy="1000453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45AA42E9-C307-45D5-A9C1-6B487FE28DB0}" type="datetimeFigureOut">
              <a:rPr lang="zh-CN" altLang="en-US" smtClean="0"/>
              <a:t>2017/5/18 Thursday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4C8C83E-70AA-4F8D-B0A3-0D3ADC7CEC87}" type="slidenum">
              <a:rPr lang="zh-CN" altLang="en-US" smtClean="0"/>
              <a:t>‹#›</a:t>
            </a:fld>
            <a:endParaRPr lang="zh-CN" altLang="en-US"/>
          </a:p>
        </p:txBody>
      </p:sp>
    </p:spTree>
    <p:extLst>
      <p:ext uri="{BB962C8B-B14F-4D97-AF65-F5344CB8AC3E}">
        <p14:creationId xmlns:p14="http://schemas.microsoft.com/office/powerpoint/2010/main" val="3853949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72381" y="1200044"/>
            <a:ext cx="2211884" cy="4200155"/>
          </a:xfrm>
        </p:spPr>
        <p:txBody>
          <a:bodyPr anchor="b"/>
          <a:lstStyle>
            <a:lvl1pPr>
              <a:defRPr sz="2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2915543" y="2591766"/>
            <a:ext cx="3471863" cy="12792138"/>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472381" y="5400199"/>
            <a:ext cx="2211884" cy="1000453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45AA42E9-C307-45D5-A9C1-6B487FE28DB0}" type="datetimeFigureOut">
              <a:rPr lang="zh-CN" altLang="en-US" smtClean="0"/>
              <a:t>2017/5/18 Thursday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4C8C83E-70AA-4F8D-B0A3-0D3ADC7CEC87}" type="slidenum">
              <a:rPr lang="zh-CN" altLang="en-US" smtClean="0"/>
              <a:t>‹#›</a:t>
            </a:fld>
            <a:endParaRPr lang="zh-CN" altLang="en-US"/>
          </a:p>
        </p:txBody>
      </p:sp>
    </p:spTree>
    <p:extLst>
      <p:ext uri="{BB962C8B-B14F-4D97-AF65-F5344CB8AC3E}">
        <p14:creationId xmlns:p14="http://schemas.microsoft.com/office/powerpoint/2010/main" val="533064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958373"/>
            <a:ext cx="5915025" cy="3479296"/>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471488" y="4791843"/>
            <a:ext cx="5915025" cy="11421255"/>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471488" y="16683952"/>
            <a:ext cx="1543050" cy="958369"/>
          </a:xfrm>
          <a:prstGeom prst="rect">
            <a:avLst/>
          </a:prstGeom>
        </p:spPr>
        <p:txBody>
          <a:bodyPr vert="horz" lIns="91440" tIns="45720" rIns="91440" bIns="45720" rtlCol="0" anchor="ctr"/>
          <a:lstStyle>
            <a:lvl1pPr algn="l">
              <a:defRPr sz="900">
                <a:solidFill>
                  <a:schemeClr val="tx1">
                    <a:tint val="75000"/>
                  </a:schemeClr>
                </a:solidFill>
              </a:defRPr>
            </a:lvl1pPr>
          </a:lstStyle>
          <a:p>
            <a:fld id="{45AA42E9-C307-45D5-A9C1-6B487FE28DB0}" type="datetimeFigureOut">
              <a:rPr lang="zh-CN" altLang="en-US" smtClean="0"/>
              <a:t>2017/5/18 Thursday</a:t>
            </a:fld>
            <a:endParaRPr lang="zh-CN" altLang="en-US"/>
          </a:p>
        </p:txBody>
      </p:sp>
      <p:sp>
        <p:nvSpPr>
          <p:cNvPr id="5" name="Footer Placeholder 4"/>
          <p:cNvSpPr>
            <a:spLocks noGrp="1"/>
          </p:cNvSpPr>
          <p:nvPr>
            <p:ph type="ftr" sz="quarter" idx="3"/>
          </p:nvPr>
        </p:nvSpPr>
        <p:spPr>
          <a:xfrm>
            <a:off x="2271713" y="16683952"/>
            <a:ext cx="2314575" cy="958369"/>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4843463" y="16683952"/>
            <a:ext cx="1543050" cy="958369"/>
          </a:xfrm>
          <a:prstGeom prst="rect">
            <a:avLst/>
          </a:prstGeom>
        </p:spPr>
        <p:txBody>
          <a:bodyPr vert="horz" lIns="91440" tIns="45720" rIns="91440" bIns="45720" rtlCol="0" anchor="ctr"/>
          <a:lstStyle>
            <a:lvl1pPr algn="r">
              <a:defRPr sz="900">
                <a:solidFill>
                  <a:schemeClr val="tx1">
                    <a:tint val="75000"/>
                  </a:schemeClr>
                </a:solidFill>
              </a:defRPr>
            </a:lvl1pPr>
          </a:lstStyle>
          <a:p>
            <a:fld id="{74C8C83E-70AA-4F8D-B0A3-0D3ADC7CEC87}" type="slidenum">
              <a:rPr lang="zh-CN" altLang="en-US" smtClean="0"/>
              <a:t>‹#›</a:t>
            </a:fld>
            <a:endParaRPr lang="zh-CN" altLang="en-US"/>
          </a:p>
        </p:txBody>
      </p:sp>
    </p:spTree>
    <p:extLst>
      <p:ext uri="{BB962C8B-B14F-4D97-AF65-F5344CB8AC3E}">
        <p14:creationId xmlns:p14="http://schemas.microsoft.com/office/powerpoint/2010/main" val="3814466600"/>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20.jpe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jpe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jpe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jpe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jpe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15.png"/><Relationship Id="rId5" Type="http://schemas.openxmlformats.org/officeDocument/2006/relationships/image" Target="../media/image1.png"/><Relationship Id="rId10" Type="http://schemas.openxmlformats.org/officeDocument/2006/relationships/image" Target="../media/image14.png"/><Relationship Id="rId4" Type="http://schemas.microsoft.com/office/2007/relationships/hdphoto" Target="../media/hdphoto1.wdp"/><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hdphoto" Target="../media/hdphoto1.wdp"/><Relationship Id="rId7" Type="http://schemas.openxmlformats.org/officeDocument/2006/relationships/image" Target="../media/image13.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28.png"/><Relationship Id="rId4" Type="http://schemas.openxmlformats.org/officeDocument/2006/relationships/image" Target="../media/image1.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hdphoto" Target="../media/hdphoto1.wdp"/><Relationship Id="rId7" Type="http://schemas.openxmlformats.org/officeDocument/2006/relationships/image" Target="../media/image14.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hdphoto" Target="../media/hdphoto1.wdp"/><Relationship Id="rId7" Type="http://schemas.openxmlformats.org/officeDocument/2006/relationships/image" Target="../media/image14.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31.png"/><Relationship Id="rId5" Type="http://schemas.openxmlformats.org/officeDocument/2006/relationships/image" Target="../media/image12.png"/><Relationship Id="rId10" Type="http://schemas.openxmlformats.org/officeDocument/2006/relationships/image" Target="../media/image30.png"/><Relationship Id="rId4" Type="http://schemas.openxmlformats.org/officeDocument/2006/relationships/image" Target="../media/image1.png"/><Relationship Id="rId9"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33.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20943" y="7237269"/>
            <a:ext cx="5413661" cy="3046988"/>
          </a:xfrm>
          <a:prstGeom prst="rect">
            <a:avLst/>
          </a:prstGeom>
        </p:spPr>
        <p:txBody>
          <a:bodyPr wrap="none">
            <a:spAutoFit/>
          </a:bodyPr>
          <a:lstStyle/>
          <a:p>
            <a:pPr algn="ctr">
              <a:lnSpc>
                <a:spcPct val="150000"/>
              </a:lnSpc>
            </a:pPr>
            <a:r>
              <a:rPr lang="zh-CN" altLang="en-US" sz="3200" b="1" dirty="0">
                <a:latin typeface="微软雅黑" panose="020B0503020204020204" pitchFamily="34" charset="-122"/>
                <a:ea typeface="微软雅黑" panose="020B0503020204020204" pitchFamily="34" charset="-122"/>
              </a:rPr>
              <a:t>湖南农业大学</a:t>
            </a:r>
          </a:p>
          <a:p>
            <a:pPr algn="ctr">
              <a:lnSpc>
                <a:spcPct val="150000"/>
              </a:lnSpc>
            </a:pPr>
            <a:r>
              <a:rPr lang="zh-CN" altLang="en-US" sz="3200" b="1" dirty="0">
                <a:latin typeface="微软雅黑" panose="020B0503020204020204" pitchFamily="34" charset="-122"/>
                <a:ea typeface="微软雅黑" panose="020B0503020204020204" pitchFamily="34" charset="-122"/>
              </a:rPr>
              <a:t>信息科学技术学院</a:t>
            </a:r>
          </a:p>
          <a:p>
            <a:pPr algn="ctr">
              <a:lnSpc>
                <a:spcPct val="150000"/>
              </a:lnSpc>
            </a:pPr>
            <a:r>
              <a:rPr lang="zh-CN" altLang="en-US" sz="3200" b="1" dirty="0">
                <a:latin typeface="微软雅黑" panose="020B0503020204020204" pitchFamily="34" charset="-122"/>
                <a:ea typeface="微软雅黑" panose="020B0503020204020204" pitchFamily="34" charset="-122"/>
              </a:rPr>
              <a:t>“互联网</a:t>
            </a:r>
            <a:r>
              <a:rPr lang="en-US" altLang="zh-CN" sz="3200" b="1" dirty="0">
                <a:latin typeface="微软雅黑" panose="020B0503020204020204" pitchFamily="34" charset="-122"/>
                <a:ea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rPr>
              <a:t>移动应用”创新班</a:t>
            </a:r>
          </a:p>
          <a:p>
            <a:pPr algn="ctr">
              <a:lnSpc>
                <a:spcPct val="150000"/>
              </a:lnSpc>
            </a:pPr>
            <a:r>
              <a:rPr lang="zh-CN" altLang="en-US" sz="3200" b="1" dirty="0">
                <a:latin typeface="微软雅黑" panose="020B0503020204020204" pitchFamily="34" charset="-122"/>
                <a:ea typeface="微软雅黑" panose="020B0503020204020204" pitchFamily="34" charset="-122"/>
              </a:rPr>
              <a:t>网站框架图</a:t>
            </a:r>
          </a:p>
        </p:txBody>
      </p:sp>
    </p:spTree>
    <p:extLst>
      <p:ext uri="{BB962C8B-B14F-4D97-AF65-F5344CB8AC3E}">
        <p14:creationId xmlns:p14="http://schemas.microsoft.com/office/powerpoint/2010/main" val="25860272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98721"/>
            <a:ext cx="6858000" cy="321087"/>
          </a:xfrm>
          <a:prstGeom prst="rect">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文本框 4"/>
          <p:cNvSpPr txBox="1"/>
          <p:nvPr/>
        </p:nvSpPr>
        <p:spPr>
          <a:xfrm>
            <a:off x="0" y="720764"/>
            <a:ext cx="6858000" cy="276999"/>
          </a:xfrm>
          <a:prstGeom prst="rect">
            <a:avLst/>
          </a:prstGeom>
          <a:noFill/>
        </p:spPr>
        <p:txBody>
          <a:bodyPr wrap="square" rtlCol="0">
            <a:spAutoFit/>
          </a:bodyPr>
          <a:lstStyle/>
          <a:p>
            <a:pPr algn="ctr"/>
            <a:r>
              <a:rPr lang="zh-CN" altLang="en-US" sz="1200" b="1" dirty="0">
                <a:solidFill>
                  <a:srgbClr val="C00000"/>
                </a:solidFill>
                <a:latin typeface="+mn-ea"/>
              </a:rPr>
              <a:t>首页</a:t>
            </a:r>
            <a:r>
              <a:rPr lang="en-US" altLang="zh-CN" sz="1200" b="1" dirty="0">
                <a:latin typeface="+mn-ea"/>
              </a:rPr>
              <a:t>    </a:t>
            </a:r>
            <a:r>
              <a:rPr lang="zh-CN" altLang="en-US" sz="1200" b="1" dirty="0">
                <a:latin typeface="+mn-ea"/>
              </a:rPr>
              <a:t>课程特色    教学模式    豪华师资    就业优势    网上报名    关于我们</a:t>
            </a:r>
          </a:p>
        </p:txBody>
      </p:sp>
      <p:cxnSp>
        <p:nvCxnSpPr>
          <p:cNvPr id="8" name="直接连接符 7"/>
          <p:cNvCxnSpPr/>
          <p:nvPr/>
        </p:nvCxnSpPr>
        <p:spPr>
          <a:xfrm>
            <a:off x="1933502" y="302696"/>
            <a:ext cx="0" cy="216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900346" y="279891"/>
            <a:ext cx="2163848" cy="261610"/>
          </a:xfrm>
          <a:prstGeom prst="rect">
            <a:avLst/>
          </a:prstGeom>
          <a:noFill/>
        </p:spPr>
        <p:txBody>
          <a:bodyPr wrap="square" rtlCol="0">
            <a:spAutoFit/>
          </a:bodyPr>
          <a:lstStyle/>
          <a:p>
            <a:r>
              <a:rPr lang="zh-CN" altLang="en-US" sz="1100" dirty="0"/>
              <a:t>“互联网</a:t>
            </a:r>
            <a:r>
              <a:rPr lang="en-US" altLang="zh-CN" sz="1100" dirty="0"/>
              <a:t>+</a:t>
            </a:r>
            <a:r>
              <a:rPr lang="zh-CN" altLang="en-US" sz="1100" dirty="0"/>
              <a:t>移动应用”创新班</a:t>
            </a:r>
            <a:endParaRPr lang="zh-CN" altLang="en-US" sz="1100" dirty="0">
              <a:latin typeface="黑体" panose="02010609060101010101" pitchFamily="49" charset="-122"/>
              <a:ea typeface="黑体" panose="02010609060101010101" pitchFamily="49" charset="-122"/>
            </a:endParaRPr>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2970" y="207667"/>
            <a:ext cx="1430930" cy="388396"/>
          </a:xfrm>
          <a:prstGeom prst="rect">
            <a:avLst/>
          </a:prstGeom>
        </p:spPr>
      </p:pic>
      <p:cxnSp>
        <p:nvCxnSpPr>
          <p:cNvPr id="13" name="直接连接符 12"/>
          <p:cNvCxnSpPr/>
          <p:nvPr/>
        </p:nvCxnSpPr>
        <p:spPr>
          <a:xfrm>
            <a:off x="0" y="2499598"/>
            <a:ext cx="685800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70482" y="1253083"/>
            <a:ext cx="6317036" cy="523220"/>
          </a:xfrm>
          <a:prstGeom prst="rect">
            <a:avLst/>
          </a:prstGeom>
          <a:noFill/>
        </p:spPr>
        <p:txBody>
          <a:bodyPr wrap="square" rtlCol="0">
            <a:spAutoFit/>
          </a:bodyPr>
          <a:lstStyle/>
          <a:p>
            <a:pPr lvl="0" algn="ctr"/>
            <a:r>
              <a:rPr lang="zh-CN" altLang="en-US" sz="1400" b="1" dirty="0">
                <a:solidFill>
                  <a:prstClr val="black"/>
                </a:solidFill>
                <a:latin typeface="微软雅黑" panose="020B0503020204020204" pitchFamily="34" charset="-122"/>
                <a:ea typeface="微软雅黑" panose="020B0503020204020204" pitchFamily="34" charset="-122"/>
              </a:rPr>
              <a:t>高清代表性图片轮播</a:t>
            </a:r>
            <a:endParaRPr lang="en-US" altLang="zh-CN" sz="1400" b="1" dirty="0">
              <a:solidFill>
                <a:prstClr val="black"/>
              </a:solidFill>
              <a:latin typeface="微软雅黑" panose="020B0503020204020204" pitchFamily="34" charset="-122"/>
              <a:ea typeface="微软雅黑" panose="020B0503020204020204" pitchFamily="34" charset="-122"/>
            </a:endParaRPr>
          </a:p>
          <a:p>
            <a:pPr lvl="0" algn="ctr"/>
            <a:r>
              <a:rPr lang="zh-CN" altLang="en-US" sz="1400" b="1" dirty="0">
                <a:solidFill>
                  <a:prstClr val="black"/>
                </a:solidFill>
                <a:latin typeface="微软雅黑" panose="020B0503020204020204" pitchFamily="34" charset="-122"/>
                <a:ea typeface="微软雅黑" panose="020B0503020204020204" pitchFamily="34" charset="-122"/>
              </a:rPr>
              <a:t>（课程优势图、教学模式创新图、师资人物墙、就业报告图）</a:t>
            </a:r>
            <a:endParaRPr lang="en-US" altLang="zh-CN" sz="1400" b="1" dirty="0">
              <a:solidFill>
                <a:prstClr val="black"/>
              </a:solidFill>
              <a:latin typeface="微软雅黑" panose="020B0503020204020204" pitchFamily="34" charset="-122"/>
              <a:ea typeface="微软雅黑" panose="020B0503020204020204" pitchFamily="34" charset="-122"/>
            </a:endParaRPr>
          </a:p>
        </p:txBody>
      </p:sp>
      <p:sp>
        <p:nvSpPr>
          <p:cNvPr id="15" name="矩形 14"/>
          <p:cNvSpPr/>
          <p:nvPr/>
        </p:nvSpPr>
        <p:spPr>
          <a:xfrm>
            <a:off x="362975" y="2188137"/>
            <a:ext cx="1806793" cy="311465"/>
          </a:xfrm>
          <a:prstGeom prst="rect">
            <a:avLst/>
          </a:prstGeom>
          <a:solidFill>
            <a:srgbClr val="FF31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文本框 15"/>
          <p:cNvSpPr txBox="1"/>
          <p:nvPr/>
        </p:nvSpPr>
        <p:spPr>
          <a:xfrm>
            <a:off x="362970" y="2200043"/>
            <a:ext cx="1806792" cy="253916"/>
          </a:xfrm>
          <a:prstGeom prst="rect">
            <a:avLst/>
          </a:prstGeom>
          <a:noFill/>
        </p:spPr>
        <p:txBody>
          <a:bodyPr wrap="square" rtlCol="0">
            <a:spAutoFit/>
          </a:bodyPr>
          <a:lstStyle/>
          <a:p>
            <a:pPr algn="ctr"/>
            <a:r>
              <a:rPr lang="zh-CN" altLang="en-US" sz="1050" b="1" dirty="0">
                <a:solidFill>
                  <a:schemeClr val="bg1"/>
                </a:solidFill>
                <a:latin typeface="黑体" panose="02010609060101010101" pitchFamily="49" charset="-122"/>
                <a:ea typeface="黑体" panose="02010609060101010101" pitchFamily="49" charset="-122"/>
              </a:rPr>
              <a:t>关于创新班</a:t>
            </a:r>
          </a:p>
        </p:txBody>
      </p:sp>
      <p:sp>
        <p:nvSpPr>
          <p:cNvPr id="17" name="矩形 16"/>
          <p:cNvSpPr/>
          <p:nvPr/>
        </p:nvSpPr>
        <p:spPr>
          <a:xfrm>
            <a:off x="362975" y="2499597"/>
            <a:ext cx="1806793" cy="16761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 name="矩形 17"/>
          <p:cNvSpPr/>
          <p:nvPr/>
        </p:nvSpPr>
        <p:spPr>
          <a:xfrm>
            <a:off x="314108" y="2592852"/>
            <a:ext cx="3429000" cy="215444"/>
          </a:xfrm>
          <a:prstGeom prst="rect">
            <a:avLst/>
          </a:prstGeom>
        </p:spPr>
        <p:txBody>
          <a:bodyPr>
            <a:spAutoFit/>
          </a:bodyPr>
          <a:lstStyle/>
          <a:p>
            <a:r>
              <a:rPr lang="zh-CN" altLang="en-US" sz="800" dirty="0">
                <a:latin typeface="黑体" panose="02010609060101010101" pitchFamily="49" charset="-122"/>
                <a:ea typeface="黑体" panose="02010609060101010101" pitchFamily="49" charset="-122"/>
              </a:rPr>
              <a:t>“互联网</a:t>
            </a:r>
            <a:r>
              <a:rPr lang="en-US" altLang="zh-CN" sz="800" dirty="0">
                <a:latin typeface="黑体" panose="02010609060101010101" pitchFamily="49" charset="-122"/>
                <a:ea typeface="黑体" panose="02010609060101010101" pitchFamily="49" charset="-122"/>
              </a:rPr>
              <a:t>+</a:t>
            </a:r>
            <a:r>
              <a:rPr lang="zh-CN" altLang="en-US" sz="800" dirty="0">
                <a:latin typeface="黑体" panose="02010609060101010101" pitchFamily="49" charset="-122"/>
                <a:ea typeface="黑体" panose="02010609060101010101" pitchFamily="49" charset="-122"/>
              </a:rPr>
              <a:t>移动应用”创新班</a:t>
            </a:r>
          </a:p>
        </p:txBody>
      </p:sp>
      <p:sp>
        <p:nvSpPr>
          <p:cNvPr id="19" name="矩形 18"/>
          <p:cNvSpPr/>
          <p:nvPr/>
        </p:nvSpPr>
        <p:spPr>
          <a:xfrm>
            <a:off x="550901" y="2806322"/>
            <a:ext cx="1430930" cy="1061829"/>
          </a:xfrm>
          <a:prstGeom prst="rect">
            <a:avLst/>
          </a:prstGeom>
        </p:spPr>
        <p:txBody>
          <a:bodyPr wrap="square">
            <a:spAutoFit/>
          </a:bodyPr>
          <a:lstStyle/>
          <a:p>
            <a:pPr lvl="0">
              <a:lnSpc>
                <a:spcPct val="150000"/>
              </a:lnSpc>
            </a:pPr>
            <a:r>
              <a:rPr lang="zh-CN" altLang="en-US" sz="600" dirty="0">
                <a:solidFill>
                  <a:prstClr val="black"/>
                </a:solidFill>
                <a:latin typeface="+mn-ea"/>
              </a:rPr>
              <a:t>湖南农业大学信息科学技术学院积累十余年人才培养经验，针对现有工科学生培养模式的不足，按照国际工程人才培养的要求，与</a:t>
            </a:r>
            <a:r>
              <a:rPr lang="en-US" altLang="zh-CN" sz="600" dirty="0">
                <a:solidFill>
                  <a:prstClr val="black"/>
                </a:solidFill>
                <a:latin typeface="+mn-ea"/>
              </a:rPr>
              <a:t>IT</a:t>
            </a:r>
            <a:r>
              <a:rPr lang="zh-CN" altLang="en-US" sz="600" dirty="0">
                <a:solidFill>
                  <a:prstClr val="black"/>
                </a:solidFill>
                <a:latin typeface="+mn-ea"/>
              </a:rPr>
              <a:t>企业合作，充分整合学校与企业的优势资源，创新人才培养模式，共建“互联网</a:t>
            </a:r>
            <a:r>
              <a:rPr lang="en-US" altLang="zh-CN" sz="600" dirty="0">
                <a:solidFill>
                  <a:prstClr val="black"/>
                </a:solidFill>
                <a:latin typeface="+mn-ea"/>
              </a:rPr>
              <a:t>+</a:t>
            </a:r>
            <a:r>
              <a:rPr lang="zh-CN" altLang="en-US" sz="600" dirty="0">
                <a:solidFill>
                  <a:prstClr val="black"/>
                </a:solidFill>
                <a:latin typeface="+mn-ea"/>
              </a:rPr>
              <a:t>移动应用”创新班</a:t>
            </a:r>
            <a:r>
              <a:rPr lang="en-US" altLang="zh-CN" sz="600" dirty="0">
                <a:solidFill>
                  <a:prstClr val="black"/>
                </a:solidFill>
                <a:latin typeface="+mn-ea"/>
              </a:rPr>
              <a:t>!</a:t>
            </a:r>
          </a:p>
        </p:txBody>
      </p:sp>
      <p:sp>
        <p:nvSpPr>
          <p:cNvPr id="20" name="矩形 19"/>
          <p:cNvSpPr/>
          <p:nvPr/>
        </p:nvSpPr>
        <p:spPr>
          <a:xfrm>
            <a:off x="3876184" y="2679676"/>
            <a:ext cx="1220206" cy="369332"/>
          </a:xfrm>
          <a:prstGeom prst="rect">
            <a:avLst/>
          </a:prstGeom>
        </p:spPr>
        <p:txBody>
          <a:bodyPr wrap="none">
            <a:spAutoFit/>
          </a:bodyPr>
          <a:lstStyle/>
          <a:p>
            <a:r>
              <a:rPr lang="zh-CN" altLang="en-US" b="1" dirty="0"/>
              <a:t> 四大优势 </a:t>
            </a:r>
          </a:p>
        </p:txBody>
      </p:sp>
      <p:sp>
        <p:nvSpPr>
          <p:cNvPr id="21" name="矩形 20"/>
          <p:cNvSpPr/>
          <p:nvPr/>
        </p:nvSpPr>
        <p:spPr>
          <a:xfrm>
            <a:off x="2520857" y="3904458"/>
            <a:ext cx="857927" cy="200055"/>
          </a:xfrm>
          <a:prstGeom prst="rect">
            <a:avLst/>
          </a:prstGeom>
        </p:spPr>
        <p:txBody>
          <a:bodyPr wrap="none">
            <a:spAutoFit/>
          </a:bodyPr>
          <a:lstStyle/>
          <a:p>
            <a:r>
              <a:rPr lang="zh-CN" altLang="en-US" sz="700" dirty="0">
                <a:latin typeface="黑体" panose="02010609060101010101" pitchFamily="49" charset="-122"/>
                <a:ea typeface="黑体" panose="02010609060101010101" pitchFamily="49" charset="-122"/>
              </a:rPr>
              <a:t>课程</a:t>
            </a:r>
            <a:r>
              <a:rPr lang="en-US" altLang="zh-CN" sz="700" dirty="0">
                <a:latin typeface="黑体" panose="02010609060101010101" pitchFamily="49" charset="-122"/>
                <a:ea typeface="黑体" panose="02010609060101010101" pitchFamily="49" charset="-122"/>
              </a:rPr>
              <a:t>&amp;</a:t>
            </a:r>
            <a:r>
              <a:rPr lang="zh-CN" altLang="en-US" sz="700" dirty="0">
                <a:latin typeface="黑体" panose="02010609060101010101" pitchFamily="49" charset="-122"/>
                <a:ea typeface="黑体" panose="02010609060101010101" pitchFamily="49" charset="-122"/>
              </a:rPr>
              <a:t>业界壹体化</a:t>
            </a:r>
          </a:p>
        </p:txBody>
      </p:sp>
      <p:pic>
        <p:nvPicPr>
          <p:cNvPr id="22" name="图片 21"/>
          <p:cNvPicPr>
            <a:picLocks noChangeAspect="1"/>
          </p:cNvPicPr>
          <p:nvPr/>
        </p:nvPicPr>
        <p:blipFill rotWithShape="1">
          <a:blip r:embed="rId3"/>
          <a:srcRect l="14282" r="18883" b="7555"/>
          <a:stretch/>
        </p:blipFill>
        <p:spPr>
          <a:xfrm>
            <a:off x="2674142" y="3322924"/>
            <a:ext cx="551346" cy="523614"/>
          </a:xfrm>
          <a:prstGeom prst="rect">
            <a:avLst/>
          </a:prstGeom>
        </p:spPr>
      </p:pic>
      <p:sp>
        <p:nvSpPr>
          <p:cNvPr id="23" name="矩形 22"/>
          <p:cNvSpPr/>
          <p:nvPr/>
        </p:nvSpPr>
        <p:spPr>
          <a:xfrm>
            <a:off x="3656126" y="3904458"/>
            <a:ext cx="723275" cy="200055"/>
          </a:xfrm>
          <a:prstGeom prst="rect">
            <a:avLst/>
          </a:prstGeom>
        </p:spPr>
        <p:txBody>
          <a:bodyPr wrap="none">
            <a:spAutoFit/>
          </a:bodyPr>
          <a:lstStyle/>
          <a:p>
            <a:r>
              <a:rPr lang="zh-CN" altLang="en-US" sz="700" dirty="0">
                <a:latin typeface="黑体" panose="02010609060101010101" pitchFamily="49" charset="-122"/>
                <a:ea typeface="黑体" panose="02010609060101010101" pitchFamily="49" charset="-122"/>
              </a:rPr>
              <a:t>先进教育模式</a:t>
            </a:r>
          </a:p>
        </p:txBody>
      </p:sp>
      <p:pic>
        <p:nvPicPr>
          <p:cNvPr id="24" name="图片 23"/>
          <p:cNvPicPr>
            <a:picLocks noChangeAspect="1"/>
          </p:cNvPicPr>
          <p:nvPr/>
        </p:nvPicPr>
        <p:blipFill rotWithShape="1">
          <a:blip r:embed="rId4"/>
          <a:srcRect l="11938" t="11441" r="8695" b="-1"/>
          <a:stretch/>
        </p:blipFill>
        <p:spPr>
          <a:xfrm>
            <a:off x="3700462" y="3289720"/>
            <a:ext cx="634592" cy="556818"/>
          </a:xfrm>
          <a:prstGeom prst="rect">
            <a:avLst/>
          </a:prstGeom>
        </p:spPr>
      </p:pic>
      <p:sp>
        <p:nvSpPr>
          <p:cNvPr id="25" name="矩形 24"/>
          <p:cNvSpPr/>
          <p:nvPr/>
        </p:nvSpPr>
        <p:spPr>
          <a:xfrm>
            <a:off x="4684883" y="3904458"/>
            <a:ext cx="723275" cy="200055"/>
          </a:xfrm>
          <a:prstGeom prst="rect">
            <a:avLst/>
          </a:prstGeom>
        </p:spPr>
        <p:txBody>
          <a:bodyPr wrap="none">
            <a:spAutoFit/>
          </a:bodyPr>
          <a:lstStyle/>
          <a:p>
            <a:r>
              <a:rPr lang="zh-CN" altLang="en-US" sz="700" dirty="0">
                <a:latin typeface="黑体" panose="02010609060101010101" pitchFamily="49" charset="-122"/>
                <a:ea typeface="黑体" panose="02010609060101010101" pitchFamily="49" charset="-122"/>
              </a:rPr>
              <a:t>豪华师资团队</a:t>
            </a:r>
          </a:p>
        </p:txBody>
      </p:sp>
      <p:pic>
        <p:nvPicPr>
          <p:cNvPr id="26" name="图片 25"/>
          <p:cNvPicPr>
            <a:picLocks noChangeAspect="1"/>
          </p:cNvPicPr>
          <p:nvPr/>
        </p:nvPicPr>
        <p:blipFill>
          <a:blip r:embed="rId5"/>
          <a:stretch>
            <a:fillRect/>
          </a:stretch>
        </p:blipFill>
        <p:spPr>
          <a:xfrm>
            <a:off x="4663991" y="3289721"/>
            <a:ext cx="765059" cy="556818"/>
          </a:xfrm>
          <a:prstGeom prst="rect">
            <a:avLst/>
          </a:prstGeom>
        </p:spPr>
      </p:pic>
      <p:sp>
        <p:nvSpPr>
          <p:cNvPr id="27" name="矩形 26"/>
          <p:cNvSpPr/>
          <p:nvPr/>
        </p:nvSpPr>
        <p:spPr>
          <a:xfrm>
            <a:off x="5783640" y="3904457"/>
            <a:ext cx="723275" cy="200055"/>
          </a:xfrm>
          <a:prstGeom prst="rect">
            <a:avLst/>
          </a:prstGeom>
        </p:spPr>
        <p:txBody>
          <a:bodyPr wrap="none">
            <a:spAutoFit/>
          </a:bodyPr>
          <a:lstStyle/>
          <a:p>
            <a:r>
              <a:rPr lang="zh-CN" altLang="en-US" sz="700" dirty="0">
                <a:latin typeface="黑体" panose="02010609060101010101" pitchFamily="49" charset="-122"/>
                <a:ea typeface="黑体" panose="02010609060101010101" pitchFamily="49" charset="-122"/>
              </a:rPr>
              <a:t>毕业选择多样</a:t>
            </a:r>
          </a:p>
        </p:txBody>
      </p:sp>
      <p:pic>
        <p:nvPicPr>
          <p:cNvPr id="28" name="图片 27"/>
          <p:cNvPicPr>
            <a:picLocks noChangeAspect="1"/>
          </p:cNvPicPr>
          <p:nvPr/>
        </p:nvPicPr>
        <p:blipFill rotWithShape="1">
          <a:blip r:embed="rId6"/>
          <a:srcRect t="16523"/>
          <a:stretch/>
        </p:blipFill>
        <p:spPr>
          <a:xfrm>
            <a:off x="5816247" y="3289720"/>
            <a:ext cx="658050" cy="555560"/>
          </a:xfrm>
          <a:prstGeom prst="rect">
            <a:avLst/>
          </a:prstGeom>
        </p:spPr>
      </p:pic>
      <p:pic>
        <p:nvPicPr>
          <p:cNvPr id="30" name="图片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4175741"/>
            <a:ext cx="6858000" cy="1947066"/>
          </a:xfrm>
          <a:prstGeom prst="rect">
            <a:avLst/>
          </a:prstGeom>
        </p:spPr>
      </p:pic>
      <p:sp>
        <p:nvSpPr>
          <p:cNvPr id="33" name="矩形 32"/>
          <p:cNvSpPr/>
          <p:nvPr/>
        </p:nvSpPr>
        <p:spPr>
          <a:xfrm>
            <a:off x="2303489" y="5062170"/>
            <a:ext cx="646331" cy="276999"/>
          </a:xfrm>
          <a:prstGeom prst="rect">
            <a:avLst/>
          </a:prstGeom>
        </p:spPr>
        <p:txBody>
          <a:bodyPr wrap="none">
            <a:spAutoFit/>
          </a:bodyPr>
          <a:lstStyle/>
          <a:p>
            <a:r>
              <a:rPr lang="zh-CN" altLang="en-US" sz="1200" b="1" dirty="0"/>
              <a:t>创新班</a:t>
            </a:r>
          </a:p>
        </p:txBody>
      </p:sp>
      <p:sp>
        <p:nvSpPr>
          <p:cNvPr id="34" name="矩形 33"/>
          <p:cNvSpPr/>
          <p:nvPr/>
        </p:nvSpPr>
        <p:spPr>
          <a:xfrm>
            <a:off x="2903350" y="6234735"/>
            <a:ext cx="2509020" cy="369332"/>
          </a:xfrm>
          <a:prstGeom prst="rect">
            <a:avLst/>
          </a:prstGeom>
        </p:spPr>
        <p:txBody>
          <a:bodyPr wrap="none">
            <a:spAutoFit/>
          </a:bodyPr>
          <a:lstStyle/>
          <a:p>
            <a:r>
              <a:rPr lang="zh-CN" altLang="en-US" b="1" dirty="0"/>
              <a:t>服务</a:t>
            </a:r>
            <a:r>
              <a:rPr lang="zh-CN" altLang="en-US" b="1" dirty="0"/>
              <a:t>专区</a:t>
            </a:r>
            <a:r>
              <a:rPr lang="zh-CN" altLang="en-US" b="1" dirty="0">
                <a:solidFill>
                  <a:srgbClr val="FF0000"/>
                </a:solidFill>
              </a:rPr>
              <a:t>（图标修改）</a:t>
            </a:r>
            <a:endParaRPr lang="zh-CN" altLang="en-US" b="1" dirty="0">
              <a:solidFill>
                <a:srgbClr val="FF0000"/>
              </a:solidFill>
            </a:endParaRPr>
          </a:p>
        </p:txBody>
      </p:sp>
      <p:pic>
        <p:nvPicPr>
          <p:cNvPr id="35" name="图片 34"/>
          <p:cNvPicPr>
            <a:picLocks noChangeAspect="1"/>
          </p:cNvPicPr>
          <p:nvPr/>
        </p:nvPicPr>
        <p:blipFill rotWithShape="1">
          <a:blip r:embed="rId8"/>
          <a:srcRect t="25344"/>
          <a:stretch/>
        </p:blipFill>
        <p:spPr>
          <a:xfrm>
            <a:off x="2798554" y="7398095"/>
            <a:ext cx="1359029" cy="625103"/>
          </a:xfrm>
          <a:prstGeom prst="rect">
            <a:avLst/>
          </a:prstGeom>
        </p:spPr>
      </p:pic>
      <p:pic>
        <p:nvPicPr>
          <p:cNvPr id="36" name="图片 35"/>
          <p:cNvPicPr>
            <a:picLocks noChangeAspect="1"/>
          </p:cNvPicPr>
          <p:nvPr/>
        </p:nvPicPr>
        <p:blipFill rotWithShape="1">
          <a:blip r:embed="rId9"/>
          <a:srcRect t="16062" b="23343"/>
          <a:stretch/>
        </p:blipFill>
        <p:spPr>
          <a:xfrm>
            <a:off x="4375015" y="6673119"/>
            <a:ext cx="1660563" cy="480492"/>
          </a:xfrm>
          <a:prstGeom prst="rect">
            <a:avLst/>
          </a:prstGeom>
        </p:spPr>
      </p:pic>
      <p:pic>
        <p:nvPicPr>
          <p:cNvPr id="37" name="图片 36"/>
          <p:cNvPicPr>
            <a:picLocks noChangeAspect="1"/>
          </p:cNvPicPr>
          <p:nvPr/>
        </p:nvPicPr>
        <p:blipFill rotWithShape="1">
          <a:blip r:embed="rId10"/>
          <a:srcRect t="13703" b="26319"/>
          <a:stretch/>
        </p:blipFill>
        <p:spPr>
          <a:xfrm>
            <a:off x="1067397" y="6697667"/>
            <a:ext cx="1925405" cy="521776"/>
          </a:xfrm>
          <a:prstGeom prst="rect">
            <a:avLst/>
          </a:prstGeom>
        </p:spPr>
      </p:pic>
      <p:sp>
        <p:nvSpPr>
          <p:cNvPr id="38" name="矩形 37"/>
          <p:cNvSpPr/>
          <p:nvPr/>
        </p:nvSpPr>
        <p:spPr>
          <a:xfrm>
            <a:off x="0" y="8029040"/>
            <a:ext cx="6858000" cy="2039086"/>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39" name="图片 38"/>
          <p:cNvPicPr>
            <a:picLocks noChangeAspect="1"/>
          </p:cNvPicPr>
          <p:nvPr/>
        </p:nvPicPr>
        <p:blipFill rotWithShape="1">
          <a:blip r:embed="rId11"/>
          <a:srcRect l="82714" b="5300"/>
          <a:stretch/>
        </p:blipFill>
        <p:spPr>
          <a:xfrm>
            <a:off x="4664990" y="8582403"/>
            <a:ext cx="600040" cy="563944"/>
          </a:xfrm>
          <a:prstGeom prst="rect">
            <a:avLst/>
          </a:prstGeom>
        </p:spPr>
      </p:pic>
      <p:sp>
        <p:nvSpPr>
          <p:cNvPr id="40" name="矩形 39"/>
          <p:cNvSpPr/>
          <p:nvPr/>
        </p:nvSpPr>
        <p:spPr>
          <a:xfrm>
            <a:off x="2903350" y="8135985"/>
            <a:ext cx="1114408" cy="369332"/>
          </a:xfrm>
          <a:prstGeom prst="rect">
            <a:avLst/>
          </a:prstGeom>
        </p:spPr>
        <p:txBody>
          <a:bodyPr wrap="none">
            <a:spAutoFit/>
          </a:bodyPr>
          <a:lstStyle/>
          <a:p>
            <a:r>
              <a:rPr lang="zh-CN" altLang="en-US" b="1" dirty="0"/>
              <a:t>新闻中心</a:t>
            </a:r>
          </a:p>
        </p:txBody>
      </p:sp>
      <p:pic>
        <p:nvPicPr>
          <p:cNvPr id="41" name="图片 40"/>
          <p:cNvPicPr>
            <a:picLocks noChangeAspect="1"/>
          </p:cNvPicPr>
          <p:nvPr/>
        </p:nvPicPr>
        <p:blipFill rotWithShape="1">
          <a:blip r:embed="rId12"/>
          <a:srcRect l="81924"/>
          <a:stretch/>
        </p:blipFill>
        <p:spPr>
          <a:xfrm>
            <a:off x="4618497" y="9246251"/>
            <a:ext cx="627477" cy="563942"/>
          </a:xfrm>
          <a:prstGeom prst="rect">
            <a:avLst/>
          </a:prstGeom>
        </p:spPr>
      </p:pic>
      <p:sp>
        <p:nvSpPr>
          <p:cNvPr id="42" name="矩形 41"/>
          <p:cNvSpPr/>
          <p:nvPr/>
        </p:nvSpPr>
        <p:spPr>
          <a:xfrm>
            <a:off x="2863127" y="10141043"/>
            <a:ext cx="1114408" cy="369332"/>
          </a:xfrm>
          <a:prstGeom prst="rect">
            <a:avLst/>
          </a:prstGeom>
        </p:spPr>
        <p:txBody>
          <a:bodyPr wrap="none">
            <a:spAutoFit/>
          </a:bodyPr>
          <a:lstStyle/>
          <a:p>
            <a:r>
              <a:rPr lang="zh-CN" altLang="en-US" b="1" dirty="0"/>
              <a:t>学习环境</a:t>
            </a:r>
          </a:p>
        </p:txBody>
      </p:sp>
      <p:sp>
        <p:nvSpPr>
          <p:cNvPr id="43" name="矩形 42"/>
          <p:cNvSpPr/>
          <p:nvPr/>
        </p:nvSpPr>
        <p:spPr>
          <a:xfrm>
            <a:off x="0" y="12084647"/>
            <a:ext cx="6858000" cy="140001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4" name="矩形 43"/>
          <p:cNvSpPr/>
          <p:nvPr/>
        </p:nvSpPr>
        <p:spPr>
          <a:xfrm>
            <a:off x="2903350" y="12152584"/>
            <a:ext cx="1114408" cy="369332"/>
          </a:xfrm>
          <a:prstGeom prst="rect">
            <a:avLst/>
          </a:prstGeom>
        </p:spPr>
        <p:txBody>
          <a:bodyPr wrap="none">
            <a:spAutoFit/>
          </a:bodyPr>
          <a:lstStyle/>
          <a:p>
            <a:r>
              <a:rPr lang="zh-CN" altLang="en-US" b="1" dirty="0">
                <a:solidFill>
                  <a:schemeClr val="bg1"/>
                </a:solidFill>
              </a:rPr>
              <a:t>班级荣誉</a:t>
            </a:r>
          </a:p>
        </p:txBody>
      </p:sp>
      <p:sp>
        <p:nvSpPr>
          <p:cNvPr id="45" name="矩形 44"/>
          <p:cNvSpPr/>
          <p:nvPr/>
        </p:nvSpPr>
        <p:spPr>
          <a:xfrm>
            <a:off x="2903350" y="13607727"/>
            <a:ext cx="1114408" cy="369332"/>
          </a:xfrm>
          <a:prstGeom prst="rect">
            <a:avLst/>
          </a:prstGeom>
        </p:spPr>
        <p:txBody>
          <a:bodyPr wrap="none">
            <a:spAutoFit/>
          </a:bodyPr>
          <a:lstStyle/>
          <a:p>
            <a:r>
              <a:rPr lang="zh-CN" altLang="en-US" b="1" dirty="0"/>
              <a:t>就业明星</a:t>
            </a:r>
          </a:p>
        </p:txBody>
      </p:sp>
      <p:sp>
        <p:nvSpPr>
          <p:cNvPr id="46" name="矩形 45"/>
          <p:cNvSpPr/>
          <p:nvPr/>
        </p:nvSpPr>
        <p:spPr>
          <a:xfrm>
            <a:off x="-8670" y="16943357"/>
            <a:ext cx="6866669" cy="2564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47" name="图片 46"/>
          <p:cNvPicPr>
            <a:picLocks noChangeAspect="1"/>
          </p:cNvPicPr>
          <p:nvPr/>
        </p:nvPicPr>
        <p:blipFill>
          <a:blip r:embed="rId13"/>
          <a:stretch>
            <a:fillRect/>
          </a:stretch>
        </p:blipFill>
        <p:spPr>
          <a:xfrm>
            <a:off x="4327485" y="229294"/>
            <a:ext cx="357396" cy="290384"/>
          </a:xfrm>
          <a:prstGeom prst="rect">
            <a:avLst/>
          </a:prstGeom>
        </p:spPr>
      </p:pic>
      <p:sp>
        <p:nvSpPr>
          <p:cNvPr id="48" name="矩形 47"/>
          <p:cNvSpPr/>
          <p:nvPr/>
        </p:nvSpPr>
        <p:spPr>
          <a:xfrm>
            <a:off x="4282029" y="472885"/>
            <a:ext cx="492443" cy="184666"/>
          </a:xfrm>
          <a:prstGeom prst="rect">
            <a:avLst/>
          </a:prstGeom>
        </p:spPr>
        <p:txBody>
          <a:bodyPr wrap="none">
            <a:spAutoFit/>
          </a:bodyPr>
          <a:lstStyle/>
          <a:p>
            <a:r>
              <a:rPr lang="zh-CN" altLang="en-US" sz="600" dirty="0"/>
              <a:t>课程特色</a:t>
            </a:r>
            <a:endParaRPr lang="zh-CN" altLang="en-US" sz="600" dirty="0"/>
          </a:p>
        </p:txBody>
      </p:sp>
      <p:cxnSp>
        <p:nvCxnSpPr>
          <p:cNvPr id="49" name="直接连接符 48"/>
          <p:cNvCxnSpPr/>
          <p:nvPr/>
        </p:nvCxnSpPr>
        <p:spPr>
          <a:xfrm>
            <a:off x="4746444" y="348869"/>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0" name="图片 49"/>
          <p:cNvPicPr>
            <a:picLocks noChangeAspect="1"/>
          </p:cNvPicPr>
          <p:nvPr/>
        </p:nvPicPr>
        <p:blipFill>
          <a:blip r:embed="rId14"/>
          <a:stretch>
            <a:fillRect/>
          </a:stretch>
        </p:blipFill>
        <p:spPr>
          <a:xfrm>
            <a:off x="4854647" y="242914"/>
            <a:ext cx="366231" cy="310365"/>
          </a:xfrm>
          <a:prstGeom prst="rect">
            <a:avLst/>
          </a:prstGeom>
        </p:spPr>
      </p:pic>
      <p:sp>
        <p:nvSpPr>
          <p:cNvPr id="51" name="矩形 50"/>
          <p:cNvSpPr/>
          <p:nvPr/>
        </p:nvSpPr>
        <p:spPr>
          <a:xfrm>
            <a:off x="4784528" y="472885"/>
            <a:ext cx="492443" cy="184666"/>
          </a:xfrm>
          <a:prstGeom prst="rect">
            <a:avLst/>
          </a:prstGeom>
        </p:spPr>
        <p:txBody>
          <a:bodyPr wrap="none">
            <a:spAutoFit/>
          </a:bodyPr>
          <a:lstStyle/>
          <a:p>
            <a:r>
              <a:rPr lang="zh-CN" altLang="en-US" sz="600" dirty="0"/>
              <a:t>教学模式</a:t>
            </a:r>
            <a:endParaRPr lang="zh-CN" altLang="en-US" sz="600" dirty="0"/>
          </a:p>
        </p:txBody>
      </p:sp>
      <p:cxnSp>
        <p:nvCxnSpPr>
          <p:cNvPr id="52" name="直接连接符 51"/>
          <p:cNvCxnSpPr/>
          <p:nvPr/>
        </p:nvCxnSpPr>
        <p:spPr>
          <a:xfrm>
            <a:off x="5278349" y="356696"/>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3" name="图片 52"/>
          <p:cNvPicPr>
            <a:picLocks noChangeAspect="1"/>
          </p:cNvPicPr>
          <p:nvPr/>
        </p:nvPicPr>
        <p:blipFill>
          <a:blip r:embed="rId15"/>
          <a:stretch>
            <a:fillRect/>
          </a:stretch>
        </p:blipFill>
        <p:spPr>
          <a:xfrm>
            <a:off x="5385171" y="282373"/>
            <a:ext cx="292377" cy="240399"/>
          </a:xfrm>
          <a:prstGeom prst="rect">
            <a:avLst/>
          </a:prstGeom>
        </p:spPr>
      </p:pic>
      <p:sp>
        <p:nvSpPr>
          <p:cNvPr id="54" name="矩形 53"/>
          <p:cNvSpPr/>
          <p:nvPr/>
        </p:nvSpPr>
        <p:spPr>
          <a:xfrm>
            <a:off x="5276971" y="472885"/>
            <a:ext cx="492443" cy="184666"/>
          </a:xfrm>
          <a:prstGeom prst="rect">
            <a:avLst/>
          </a:prstGeom>
        </p:spPr>
        <p:txBody>
          <a:bodyPr wrap="none">
            <a:spAutoFit/>
          </a:bodyPr>
          <a:lstStyle/>
          <a:p>
            <a:r>
              <a:rPr lang="zh-CN" altLang="en-US" sz="600" dirty="0"/>
              <a:t>豪华师资</a:t>
            </a:r>
            <a:endParaRPr lang="zh-CN" altLang="en-US" sz="600" dirty="0"/>
          </a:p>
        </p:txBody>
      </p:sp>
      <p:cxnSp>
        <p:nvCxnSpPr>
          <p:cNvPr id="55" name="直接连接符 54"/>
          <p:cNvCxnSpPr/>
          <p:nvPr/>
        </p:nvCxnSpPr>
        <p:spPr>
          <a:xfrm>
            <a:off x="5740715" y="356696"/>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6" name="图片 55"/>
          <p:cNvPicPr>
            <a:picLocks noChangeAspect="1"/>
          </p:cNvPicPr>
          <p:nvPr/>
        </p:nvPicPr>
        <p:blipFill>
          <a:blip r:embed="rId16"/>
          <a:stretch>
            <a:fillRect/>
          </a:stretch>
        </p:blipFill>
        <p:spPr>
          <a:xfrm>
            <a:off x="5832583" y="243985"/>
            <a:ext cx="342363" cy="228901"/>
          </a:xfrm>
          <a:prstGeom prst="rect">
            <a:avLst/>
          </a:prstGeom>
        </p:spPr>
      </p:pic>
      <p:sp>
        <p:nvSpPr>
          <p:cNvPr id="57" name="矩形 56"/>
          <p:cNvSpPr/>
          <p:nvPr/>
        </p:nvSpPr>
        <p:spPr>
          <a:xfrm>
            <a:off x="5757542" y="472885"/>
            <a:ext cx="492443" cy="184666"/>
          </a:xfrm>
          <a:prstGeom prst="rect">
            <a:avLst/>
          </a:prstGeom>
        </p:spPr>
        <p:txBody>
          <a:bodyPr wrap="none">
            <a:spAutoFit/>
          </a:bodyPr>
          <a:lstStyle/>
          <a:p>
            <a:r>
              <a:rPr lang="zh-CN" altLang="en-US" sz="600" dirty="0"/>
              <a:t>就业优势</a:t>
            </a:r>
            <a:endParaRPr lang="zh-CN" altLang="en-US" sz="600" dirty="0"/>
          </a:p>
        </p:txBody>
      </p:sp>
      <p:pic>
        <p:nvPicPr>
          <p:cNvPr id="2" name="图片 1"/>
          <p:cNvPicPr>
            <a:picLocks noChangeAspect="1"/>
          </p:cNvPicPr>
          <p:nvPr/>
        </p:nvPicPr>
        <p:blipFill>
          <a:blip r:embed="rId17" cstate="print">
            <a:biLevel thresh="75000"/>
            <a:extLst>
              <a:ext uri="{28A0092B-C50C-407E-A947-70E740481C1C}">
                <a14:useLocalDpi xmlns:a14="http://schemas.microsoft.com/office/drawing/2010/main" val="0"/>
              </a:ext>
            </a:extLst>
          </a:blip>
          <a:stretch>
            <a:fillRect/>
          </a:stretch>
        </p:blipFill>
        <p:spPr>
          <a:xfrm>
            <a:off x="1793900" y="8582405"/>
            <a:ext cx="763320" cy="563942"/>
          </a:xfrm>
          <a:prstGeom prst="rect">
            <a:avLst/>
          </a:prstGeom>
        </p:spPr>
      </p:pic>
      <p:pic>
        <p:nvPicPr>
          <p:cNvPr id="58" name="图片 57"/>
          <p:cNvPicPr>
            <a:picLocks noChangeAspect="1"/>
          </p:cNvPicPr>
          <p:nvPr/>
        </p:nvPicPr>
        <p:blipFill>
          <a:blip r:embed="rId17" cstate="print">
            <a:biLevel thresh="75000"/>
            <a:extLst>
              <a:ext uri="{28A0092B-C50C-407E-A947-70E740481C1C}">
                <a14:useLocalDpi xmlns:a14="http://schemas.microsoft.com/office/drawing/2010/main" val="0"/>
              </a:ext>
            </a:extLst>
          </a:blip>
          <a:stretch>
            <a:fillRect/>
          </a:stretch>
        </p:blipFill>
        <p:spPr>
          <a:xfrm>
            <a:off x="1793900" y="9246250"/>
            <a:ext cx="763320" cy="563942"/>
          </a:xfrm>
          <a:prstGeom prst="rect">
            <a:avLst/>
          </a:prstGeom>
        </p:spPr>
      </p:pic>
      <p:sp>
        <p:nvSpPr>
          <p:cNvPr id="4" name="矩形 3"/>
          <p:cNvSpPr/>
          <p:nvPr/>
        </p:nvSpPr>
        <p:spPr>
          <a:xfrm>
            <a:off x="2557222" y="8582406"/>
            <a:ext cx="2106769" cy="5639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2672881" y="8614297"/>
            <a:ext cx="1400013" cy="184666"/>
          </a:xfrm>
          <a:prstGeom prst="rect">
            <a:avLst/>
          </a:prstGeom>
          <a:noFill/>
        </p:spPr>
        <p:txBody>
          <a:bodyPr wrap="square" rtlCol="0">
            <a:spAutoFit/>
          </a:bodyPr>
          <a:lstStyle/>
          <a:p>
            <a:r>
              <a:rPr lang="zh-CN" altLang="en-US" sz="600" dirty="0"/>
              <a:t>找工作</a:t>
            </a:r>
            <a:endParaRPr lang="zh-CN" altLang="en-US" sz="600" dirty="0"/>
          </a:p>
        </p:txBody>
      </p:sp>
      <p:cxnSp>
        <p:nvCxnSpPr>
          <p:cNvPr id="10" name="直接连接符 9"/>
          <p:cNvCxnSpPr/>
          <p:nvPr/>
        </p:nvCxnSpPr>
        <p:spPr>
          <a:xfrm>
            <a:off x="2800027" y="8864375"/>
            <a:ext cx="16428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2798552" y="9001277"/>
            <a:ext cx="144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2557222" y="9247148"/>
            <a:ext cx="2106769" cy="5639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2672881" y="9279039"/>
            <a:ext cx="1400013" cy="184666"/>
          </a:xfrm>
          <a:prstGeom prst="rect">
            <a:avLst/>
          </a:prstGeom>
          <a:noFill/>
        </p:spPr>
        <p:txBody>
          <a:bodyPr wrap="square" rtlCol="0">
            <a:spAutoFit/>
          </a:bodyPr>
          <a:lstStyle/>
          <a:p>
            <a:r>
              <a:rPr lang="zh-CN" altLang="en-US" sz="600" dirty="0"/>
              <a:t>找工作</a:t>
            </a:r>
            <a:endParaRPr lang="zh-CN" altLang="en-US" sz="600" dirty="0"/>
          </a:p>
        </p:txBody>
      </p:sp>
      <p:cxnSp>
        <p:nvCxnSpPr>
          <p:cNvPr id="62" name="直接连接符 61"/>
          <p:cNvCxnSpPr/>
          <p:nvPr/>
        </p:nvCxnSpPr>
        <p:spPr>
          <a:xfrm>
            <a:off x="2800027" y="9529117"/>
            <a:ext cx="16428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2798552" y="9666019"/>
            <a:ext cx="144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rotWithShape="1">
          <a:blip r:embed="rId18"/>
          <a:srcRect l="17846" t="21792" b="9340"/>
          <a:stretch/>
        </p:blipFill>
        <p:spPr>
          <a:xfrm>
            <a:off x="2845711" y="6652928"/>
            <a:ext cx="618060" cy="504355"/>
          </a:xfrm>
          <a:prstGeom prst="rect">
            <a:avLst/>
          </a:prstGeom>
        </p:spPr>
      </p:pic>
      <p:sp>
        <p:nvSpPr>
          <p:cNvPr id="12" name="文本框 11"/>
          <p:cNvSpPr txBox="1"/>
          <p:nvPr/>
        </p:nvSpPr>
        <p:spPr>
          <a:xfrm>
            <a:off x="3435941" y="6754378"/>
            <a:ext cx="754937" cy="246221"/>
          </a:xfrm>
          <a:prstGeom prst="rect">
            <a:avLst/>
          </a:prstGeom>
          <a:noFill/>
        </p:spPr>
        <p:txBody>
          <a:bodyPr wrap="square" rtlCol="0">
            <a:spAutoFit/>
          </a:bodyPr>
          <a:lstStyle/>
          <a:p>
            <a:r>
              <a:rPr lang="zh-CN" altLang="en-US" sz="1000" dirty="0">
                <a:solidFill>
                  <a:schemeClr val="tx1">
                    <a:lumMod val="85000"/>
                    <a:lumOff val="15000"/>
                  </a:schemeClr>
                </a:solidFill>
                <a:latin typeface="黑体" panose="02010609060101010101" pitchFamily="49" charset="-122"/>
                <a:ea typeface="黑体" panose="02010609060101010101" pitchFamily="49" charset="-122"/>
              </a:rPr>
              <a:t>收费标准</a:t>
            </a:r>
            <a:endParaRPr lang="zh-CN" altLang="en-US" sz="1000" dirty="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64" name="文本框 63"/>
          <p:cNvSpPr txBox="1"/>
          <p:nvPr/>
        </p:nvSpPr>
        <p:spPr>
          <a:xfrm>
            <a:off x="1765920" y="7457615"/>
            <a:ext cx="754937" cy="246221"/>
          </a:xfrm>
          <a:prstGeom prst="rect">
            <a:avLst/>
          </a:prstGeom>
          <a:noFill/>
        </p:spPr>
        <p:txBody>
          <a:bodyPr wrap="square" rtlCol="0">
            <a:spAutoFit/>
          </a:bodyPr>
          <a:lstStyle/>
          <a:p>
            <a:r>
              <a:rPr lang="zh-CN" altLang="en-US" sz="1000" dirty="0">
                <a:solidFill>
                  <a:schemeClr val="tx1">
                    <a:lumMod val="85000"/>
                    <a:lumOff val="15000"/>
                  </a:schemeClr>
                </a:solidFill>
                <a:latin typeface="黑体" panose="02010609060101010101" pitchFamily="49" charset="-122"/>
                <a:ea typeface="黑体" panose="02010609060101010101" pitchFamily="49" charset="-122"/>
              </a:rPr>
              <a:t>联系我们</a:t>
            </a:r>
            <a:endParaRPr lang="zh-CN" altLang="en-US" sz="1000" dirty="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65" name="文本框 64"/>
          <p:cNvSpPr txBox="1"/>
          <p:nvPr/>
        </p:nvSpPr>
        <p:spPr>
          <a:xfrm>
            <a:off x="5028703" y="7433495"/>
            <a:ext cx="754937" cy="246221"/>
          </a:xfrm>
          <a:prstGeom prst="rect">
            <a:avLst/>
          </a:prstGeom>
          <a:noFill/>
        </p:spPr>
        <p:txBody>
          <a:bodyPr wrap="square" rtlCol="0">
            <a:spAutoFit/>
          </a:bodyPr>
          <a:lstStyle/>
          <a:p>
            <a:r>
              <a:rPr lang="zh-CN" altLang="en-US" sz="1000" dirty="0">
                <a:solidFill>
                  <a:schemeClr val="tx1">
                    <a:lumMod val="85000"/>
                    <a:lumOff val="15000"/>
                  </a:schemeClr>
                </a:solidFill>
                <a:latin typeface="黑体" panose="02010609060101010101" pitchFamily="49" charset="-122"/>
                <a:ea typeface="黑体" panose="02010609060101010101" pitchFamily="49" charset="-122"/>
              </a:rPr>
              <a:t>录取查询</a:t>
            </a:r>
            <a:endParaRPr lang="zh-CN" altLang="en-US" sz="1000" dirty="0">
              <a:solidFill>
                <a:schemeClr val="tx1">
                  <a:lumMod val="85000"/>
                  <a:lumOff val="15000"/>
                </a:schemeClr>
              </a:solidFill>
              <a:latin typeface="黑体" panose="02010609060101010101" pitchFamily="49" charset="-122"/>
              <a:ea typeface="黑体" panose="02010609060101010101" pitchFamily="49" charset="-122"/>
            </a:endParaRPr>
          </a:p>
        </p:txBody>
      </p:sp>
      <p:sp>
        <p:nvSpPr>
          <p:cNvPr id="66" name="文本框 65"/>
          <p:cNvSpPr txBox="1"/>
          <p:nvPr/>
        </p:nvSpPr>
        <p:spPr>
          <a:xfrm>
            <a:off x="1772669" y="7607809"/>
            <a:ext cx="754937" cy="246221"/>
          </a:xfrm>
          <a:prstGeom prst="rect">
            <a:avLst/>
          </a:prstGeom>
          <a:noFill/>
        </p:spPr>
        <p:txBody>
          <a:bodyPr wrap="square" rtlCol="0">
            <a:spAutoFit/>
          </a:bodyPr>
          <a:lstStyle/>
          <a:p>
            <a:r>
              <a:rPr lang="en-US" altLang="zh-CN" sz="800" dirty="0">
                <a:solidFill>
                  <a:schemeClr val="bg2">
                    <a:lumMod val="75000"/>
                  </a:schemeClr>
                </a:solidFill>
              </a:rPr>
              <a:t>Contact</a:t>
            </a:r>
            <a:r>
              <a:rPr lang="en-US" altLang="zh-CN" sz="1000" dirty="0"/>
              <a:t> </a:t>
            </a:r>
            <a:r>
              <a:rPr lang="en-US" altLang="zh-CN" sz="800" dirty="0">
                <a:solidFill>
                  <a:schemeClr val="bg2">
                    <a:lumMod val="75000"/>
                  </a:schemeClr>
                </a:solidFill>
              </a:rPr>
              <a:t>Us</a:t>
            </a:r>
            <a:endParaRPr lang="zh-CN" altLang="en-US" sz="800" dirty="0">
              <a:solidFill>
                <a:schemeClr val="bg2">
                  <a:lumMod val="75000"/>
                </a:schemeClr>
              </a:solidFill>
            </a:endParaRPr>
          </a:p>
        </p:txBody>
      </p:sp>
      <p:sp>
        <p:nvSpPr>
          <p:cNvPr id="67" name="文本框 66"/>
          <p:cNvSpPr txBox="1"/>
          <p:nvPr/>
        </p:nvSpPr>
        <p:spPr>
          <a:xfrm>
            <a:off x="5033935" y="7608507"/>
            <a:ext cx="1235508" cy="246221"/>
          </a:xfrm>
          <a:prstGeom prst="rect">
            <a:avLst/>
          </a:prstGeom>
          <a:noFill/>
        </p:spPr>
        <p:txBody>
          <a:bodyPr wrap="square" rtlCol="0">
            <a:spAutoFit/>
          </a:bodyPr>
          <a:lstStyle/>
          <a:p>
            <a:r>
              <a:rPr lang="en-US" altLang="zh-CN" sz="800" dirty="0">
                <a:solidFill>
                  <a:schemeClr val="bg2">
                    <a:lumMod val="75000"/>
                  </a:schemeClr>
                </a:solidFill>
              </a:rPr>
              <a:t>Result</a:t>
            </a:r>
            <a:r>
              <a:rPr lang="en-US" altLang="zh-CN" sz="1000" dirty="0"/>
              <a:t> </a:t>
            </a:r>
            <a:r>
              <a:rPr lang="en-US" altLang="zh-CN" sz="800" dirty="0">
                <a:solidFill>
                  <a:schemeClr val="bg2">
                    <a:lumMod val="75000"/>
                  </a:schemeClr>
                </a:solidFill>
              </a:rPr>
              <a:t>Admission</a:t>
            </a:r>
            <a:endParaRPr lang="zh-CN" altLang="en-US" sz="800" dirty="0">
              <a:solidFill>
                <a:schemeClr val="bg2">
                  <a:lumMod val="75000"/>
                </a:schemeClr>
              </a:solidFill>
            </a:endParaRPr>
          </a:p>
        </p:txBody>
      </p:sp>
      <p:sp>
        <p:nvSpPr>
          <p:cNvPr id="68" name="文本框 67"/>
          <p:cNvSpPr txBox="1"/>
          <p:nvPr/>
        </p:nvSpPr>
        <p:spPr>
          <a:xfrm>
            <a:off x="3442369" y="6918352"/>
            <a:ext cx="1000478" cy="215444"/>
          </a:xfrm>
          <a:prstGeom prst="rect">
            <a:avLst/>
          </a:prstGeom>
          <a:noFill/>
        </p:spPr>
        <p:txBody>
          <a:bodyPr wrap="square" rtlCol="0">
            <a:spAutoFit/>
          </a:bodyPr>
          <a:lstStyle/>
          <a:p>
            <a:r>
              <a:rPr lang="en-US" altLang="zh-CN" sz="800" dirty="0">
                <a:solidFill>
                  <a:schemeClr val="bg2">
                    <a:lumMod val="75000"/>
                  </a:schemeClr>
                </a:solidFill>
              </a:rPr>
              <a:t>Standard Fee</a:t>
            </a:r>
            <a:endParaRPr lang="zh-CN" altLang="en-US" sz="800" dirty="0">
              <a:solidFill>
                <a:schemeClr val="bg2">
                  <a:lumMod val="75000"/>
                </a:schemeClr>
              </a:solidFill>
            </a:endParaRPr>
          </a:p>
        </p:txBody>
      </p:sp>
      <p:pic>
        <p:nvPicPr>
          <p:cNvPr id="69" name="图片 68"/>
          <p:cNvPicPr>
            <a:picLocks noChangeAspect="1"/>
          </p:cNvPicPr>
          <p:nvPr/>
        </p:nvPicPr>
        <p:blipFill rotWithShape="1">
          <a:blip r:embed="rId18"/>
          <a:srcRect l="17392" t="19212" b="8424"/>
          <a:stretch/>
        </p:blipFill>
        <p:spPr>
          <a:xfrm>
            <a:off x="1200801" y="7400847"/>
            <a:ext cx="572802" cy="488452"/>
          </a:xfrm>
          <a:prstGeom prst="rect">
            <a:avLst/>
          </a:prstGeom>
        </p:spPr>
      </p:pic>
      <p:pic>
        <p:nvPicPr>
          <p:cNvPr id="70" name="图片 69"/>
          <p:cNvPicPr>
            <a:picLocks noChangeAspect="1"/>
          </p:cNvPicPr>
          <p:nvPr/>
        </p:nvPicPr>
        <p:blipFill>
          <a:blip r:embed="rId18"/>
          <a:stretch>
            <a:fillRect/>
          </a:stretch>
        </p:blipFill>
        <p:spPr>
          <a:xfrm>
            <a:off x="4333926" y="7245053"/>
            <a:ext cx="736063" cy="716521"/>
          </a:xfrm>
          <a:prstGeom prst="rect">
            <a:avLst/>
          </a:prstGeom>
        </p:spPr>
      </p:pic>
      <p:pic>
        <p:nvPicPr>
          <p:cNvPr id="29" name="图片 28"/>
          <p:cNvPicPr>
            <a:picLocks noChangeAspect="1"/>
          </p:cNvPicPr>
          <p:nvPr/>
        </p:nvPicPr>
        <p:blipFill>
          <a:blip r:embed="rId19"/>
          <a:stretch>
            <a:fillRect/>
          </a:stretch>
        </p:blipFill>
        <p:spPr>
          <a:xfrm>
            <a:off x="1793902" y="10543151"/>
            <a:ext cx="3192715" cy="1540763"/>
          </a:xfrm>
          <a:prstGeom prst="rect">
            <a:avLst/>
          </a:prstGeom>
        </p:spPr>
      </p:pic>
      <p:pic>
        <p:nvPicPr>
          <p:cNvPr id="31" name="图片 30"/>
          <p:cNvPicPr>
            <a:picLocks noChangeAspect="1"/>
          </p:cNvPicPr>
          <p:nvPr/>
        </p:nvPicPr>
        <p:blipFill rotWithShape="1">
          <a:blip r:embed="rId20" cstate="print">
            <a:extLst>
              <a:ext uri="{28A0092B-C50C-407E-A947-70E740481C1C}">
                <a14:useLocalDpi xmlns:a14="http://schemas.microsoft.com/office/drawing/2010/main" val="0"/>
              </a:ext>
            </a:extLst>
          </a:blip>
          <a:srcRect b="3700"/>
          <a:stretch/>
        </p:blipFill>
        <p:spPr>
          <a:xfrm>
            <a:off x="639540" y="12521918"/>
            <a:ext cx="1133129" cy="793425"/>
          </a:xfrm>
          <a:prstGeom prst="rect">
            <a:avLst/>
          </a:prstGeom>
        </p:spPr>
      </p:pic>
      <p:pic>
        <p:nvPicPr>
          <p:cNvPr id="32" name="图片 31"/>
          <p:cNvPicPr>
            <a:picLocks noChangeAspect="1"/>
          </p:cNvPicPr>
          <p:nvPr/>
        </p:nvPicPr>
        <p:blipFill rotWithShape="1">
          <a:blip r:embed="rId21" cstate="print">
            <a:extLst>
              <a:ext uri="{28A0092B-C50C-407E-A947-70E740481C1C}">
                <a14:useLocalDpi xmlns:a14="http://schemas.microsoft.com/office/drawing/2010/main" val="0"/>
              </a:ext>
            </a:extLst>
          </a:blip>
          <a:srcRect t="2267"/>
          <a:stretch/>
        </p:blipFill>
        <p:spPr>
          <a:xfrm>
            <a:off x="2089439" y="12521918"/>
            <a:ext cx="1136051" cy="807319"/>
          </a:xfrm>
          <a:prstGeom prst="rect">
            <a:avLst/>
          </a:prstGeom>
        </p:spPr>
      </p:pic>
      <p:pic>
        <p:nvPicPr>
          <p:cNvPr id="71" name="图片 70"/>
          <p:cNvPicPr>
            <a:picLocks noChangeAspect="1"/>
          </p:cNvPicPr>
          <p:nvPr/>
        </p:nvPicPr>
        <p:blipFill rotWithShape="1">
          <a:blip r:embed="rId22" cstate="print">
            <a:extLst>
              <a:ext uri="{28A0092B-C50C-407E-A947-70E740481C1C}">
                <a14:useLocalDpi xmlns:a14="http://schemas.microsoft.com/office/drawing/2010/main" val="0"/>
              </a:ext>
            </a:extLst>
          </a:blip>
          <a:srcRect b="2041"/>
          <a:stretch/>
        </p:blipFill>
        <p:spPr>
          <a:xfrm>
            <a:off x="3565906" y="12522184"/>
            <a:ext cx="1136051" cy="809179"/>
          </a:xfrm>
          <a:prstGeom prst="rect">
            <a:avLst/>
          </a:prstGeom>
        </p:spPr>
      </p:pic>
      <p:pic>
        <p:nvPicPr>
          <p:cNvPr id="72" name="图片 71"/>
          <p:cNvPicPr>
            <a:picLocks noChangeAspect="1"/>
          </p:cNvPicPr>
          <p:nvPr/>
        </p:nvPicPr>
        <p:blipFill rotWithShape="1">
          <a:blip r:embed="rId23" cstate="print">
            <a:extLst>
              <a:ext uri="{28A0092B-C50C-407E-A947-70E740481C1C}">
                <a14:useLocalDpi xmlns:a14="http://schemas.microsoft.com/office/drawing/2010/main" val="0"/>
              </a:ext>
            </a:extLst>
          </a:blip>
          <a:srcRect l="3940" t="4030" r="4210" b="4028"/>
          <a:stretch/>
        </p:blipFill>
        <p:spPr>
          <a:xfrm>
            <a:off x="4993560" y="12521918"/>
            <a:ext cx="1216416" cy="852531"/>
          </a:xfrm>
          <a:prstGeom prst="rect">
            <a:avLst/>
          </a:prstGeom>
        </p:spPr>
      </p:pic>
      <p:pic>
        <p:nvPicPr>
          <p:cNvPr id="73" name="图片 72"/>
          <p:cNvPicPr>
            <a:picLocks noChangeAspect="1"/>
          </p:cNvPicPr>
          <p:nvPr/>
        </p:nvPicPr>
        <p:blipFill>
          <a:blip r:embed="rId24"/>
          <a:stretch>
            <a:fillRect/>
          </a:stretch>
        </p:blipFill>
        <p:spPr>
          <a:xfrm>
            <a:off x="1981831" y="14050531"/>
            <a:ext cx="2892708" cy="2392696"/>
          </a:xfrm>
          <a:prstGeom prst="rect">
            <a:avLst/>
          </a:prstGeom>
        </p:spPr>
      </p:pic>
    </p:spTree>
    <p:extLst>
      <p:ext uri="{BB962C8B-B14F-4D97-AF65-F5344CB8AC3E}">
        <p14:creationId xmlns:p14="http://schemas.microsoft.com/office/powerpoint/2010/main" val="39740640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b="17046"/>
          <a:stretch/>
        </p:blipFill>
        <p:spPr>
          <a:xfrm>
            <a:off x="63098" y="967242"/>
            <a:ext cx="6710767" cy="1478778"/>
          </a:xfrm>
          <a:prstGeom prst="rect">
            <a:avLst/>
          </a:prstGeom>
        </p:spPr>
      </p:pic>
      <p:sp>
        <p:nvSpPr>
          <p:cNvPr id="10" name="矩形 9"/>
          <p:cNvSpPr/>
          <p:nvPr/>
        </p:nvSpPr>
        <p:spPr>
          <a:xfrm>
            <a:off x="63098" y="2708088"/>
            <a:ext cx="6710767" cy="2258140"/>
          </a:xfrm>
          <a:prstGeom prst="rect">
            <a:avLst/>
          </a:prstGeom>
          <a:solidFill>
            <a:srgbClr val="A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594" y="2413251"/>
            <a:ext cx="6858594" cy="301708"/>
          </a:xfrm>
          <a:prstGeom prst="rect">
            <a:avLst/>
          </a:prstGeom>
          <a:solidFill>
            <a:srgbClr val="E7E6E6"/>
          </a:solidFill>
        </p:spPr>
      </p:pic>
      <p:sp>
        <p:nvSpPr>
          <p:cNvPr id="3" name="矩形 2"/>
          <p:cNvSpPr/>
          <p:nvPr/>
        </p:nvSpPr>
        <p:spPr>
          <a:xfrm>
            <a:off x="0" y="648429"/>
            <a:ext cx="6858000" cy="321087"/>
          </a:xfrm>
          <a:prstGeom prst="rect">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文本框 4"/>
          <p:cNvSpPr txBox="1"/>
          <p:nvPr/>
        </p:nvSpPr>
        <p:spPr>
          <a:xfrm>
            <a:off x="0" y="670472"/>
            <a:ext cx="6858000" cy="276999"/>
          </a:xfrm>
          <a:prstGeom prst="rect">
            <a:avLst/>
          </a:prstGeom>
          <a:noFill/>
        </p:spPr>
        <p:txBody>
          <a:bodyPr wrap="square" rtlCol="0">
            <a:spAutoFit/>
          </a:bodyPr>
          <a:lstStyle/>
          <a:p>
            <a:pPr algn="ctr"/>
            <a:r>
              <a:rPr lang="zh-CN" altLang="en-US" sz="1200" b="1" dirty="0">
                <a:latin typeface="+mn-ea"/>
              </a:rPr>
              <a:t>首页</a:t>
            </a:r>
            <a:r>
              <a:rPr lang="en-US" altLang="zh-CN" sz="1200" b="1" dirty="0">
                <a:latin typeface="+mn-ea"/>
              </a:rPr>
              <a:t>    </a:t>
            </a:r>
            <a:r>
              <a:rPr lang="zh-CN" altLang="en-US" sz="1200" b="1" dirty="0">
                <a:solidFill>
                  <a:srgbClr val="C00000"/>
                </a:solidFill>
                <a:latin typeface="+mn-ea"/>
              </a:rPr>
              <a:t>课程特色    </a:t>
            </a:r>
            <a:r>
              <a:rPr lang="zh-CN" altLang="en-US" sz="1200" b="1" dirty="0">
                <a:latin typeface="+mn-ea"/>
              </a:rPr>
              <a:t>教学模式    豪华师资    就业优势    网上报名    关于我们</a:t>
            </a:r>
          </a:p>
        </p:txBody>
      </p:sp>
      <p:cxnSp>
        <p:nvCxnSpPr>
          <p:cNvPr id="8" name="直接连接符 7"/>
          <p:cNvCxnSpPr/>
          <p:nvPr/>
        </p:nvCxnSpPr>
        <p:spPr>
          <a:xfrm>
            <a:off x="1933502" y="252404"/>
            <a:ext cx="0" cy="216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900346" y="229599"/>
            <a:ext cx="2163848" cy="261610"/>
          </a:xfrm>
          <a:prstGeom prst="rect">
            <a:avLst/>
          </a:prstGeom>
          <a:noFill/>
        </p:spPr>
        <p:txBody>
          <a:bodyPr wrap="square" rtlCol="0">
            <a:spAutoFit/>
          </a:bodyPr>
          <a:lstStyle/>
          <a:p>
            <a:r>
              <a:rPr lang="zh-CN" altLang="en-US" sz="1100" dirty="0"/>
              <a:t>“互联网</a:t>
            </a:r>
            <a:r>
              <a:rPr lang="en-US" altLang="zh-CN" sz="1100" dirty="0"/>
              <a:t>+</a:t>
            </a:r>
            <a:r>
              <a:rPr lang="zh-CN" altLang="en-US" sz="1100" dirty="0"/>
              <a:t>移动应用”创新班</a:t>
            </a:r>
            <a:endParaRPr lang="zh-CN" altLang="en-US" sz="1100" dirty="0">
              <a:latin typeface="黑体" panose="02010609060101010101" pitchFamily="49" charset="-122"/>
              <a:ea typeface="黑体" panose="02010609060101010101" pitchFamily="49" charset="-122"/>
            </a:endParaRPr>
          </a:p>
        </p:txBody>
      </p:sp>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2970" y="157375"/>
            <a:ext cx="1430930" cy="388396"/>
          </a:xfrm>
          <a:prstGeom prst="rect">
            <a:avLst/>
          </a:prstGeom>
        </p:spPr>
      </p:pic>
      <p:sp>
        <p:nvSpPr>
          <p:cNvPr id="14" name="文本框 13"/>
          <p:cNvSpPr txBox="1"/>
          <p:nvPr/>
        </p:nvSpPr>
        <p:spPr>
          <a:xfrm>
            <a:off x="1684749" y="2077182"/>
            <a:ext cx="957473" cy="169277"/>
          </a:xfrm>
          <a:prstGeom prst="rect">
            <a:avLst/>
          </a:prstGeom>
          <a:noFill/>
        </p:spPr>
        <p:txBody>
          <a:bodyPr wrap="square" rtlCol="0">
            <a:spAutoFit/>
          </a:bodyPr>
          <a:lstStyle/>
          <a:p>
            <a:pPr lvl="0" algn="ctr"/>
            <a:r>
              <a:rPr lang="zh-CN" altLang="en-US" sz="500" b="1" dirty="0" smtClean="0">
                <a:solidFill>
                  <a:srgbClr val="C5FE40"/>
                </a:solidFill>
                <a:latin typeface="微软雅黑" panose="020B0503020204020204" pitchFamily="34" charset="-122"/>
                <a:ea typeface="微软雅黑" panose="020B0503020204020204" pitchFamily="34" charset="-122"/>
              </a:rPr>
              <a:t>课程</a:t>
            </a:r>
            <a:r>
              <a:rPr lang="en-US" altLang="zh-CN" sz="500" b="1" dirty="0">
                <a:solidFill>
                  <a:srgbClr val="C5FE40"/>
                </a:solidFill>
                <a:latin typeface="微软雅黑" panose="020B0503020204020204" pitchFamily="34" charset="-122"/>
                <a:ea typeface="微软雅黑" panose="020B0503020204020204" pitchFamily="34" charset="-122"/>
              </a:rPr>
              <a:t>&amp;</a:t>
            </a:r>
            <a:r>
              <a:rPr lang="zh-CN" altLang="en-US" sz="500" b="1" dirty="0">
                <a:solidFill>
                  <a:srgbClr val="C5FE40"/>
                </a:solidFill>
                <a:latin typeface="微软雅黑" panose="020B0503020204020204" pitchFamily="34" charset="-122"/>
                <a:ea typeface="微软雅黑" panose="020B0503020204020204" pitchFamily="34" charset="-122"/>
              </a:rPr>
              <a:t>业界壹体</a:t>
            </a:r>
            <a:r>
              <a:rPr lang="zh-CN" altLang="en-US" sz="500" b="1" dirty="0" smtClean="0">
                <a:solidFill>
                  <a:srgbClr val="C5FE40"/>
                </a:solidFill>
                <a:latin typeface="微软雅黑" panose="020B0503020204020204" pitchFamily="34" charset="-122"/>
                <a:ea typeface="微软雅黑" panose="020B0503020204020204" pitchFamily="34" charset="-122"/>
              </a:rPr>
              <a:t>化</a:t>
            </a:r>
            <a:endParaRPr lang="zh-CN" altLang="en-US" sz="500" b="1" dirty="0">
              <a:solidFill>
                <a:srgbClr val="C5FE40"/>
              </a:solidFill>
              <a:latin typeface="微软雅黑" panose="020B0503020204020204" pitchFamily="34" charset="-122"/>
              <a:ea typeface="微软雅黑" panose="020B0503020204020204" pitchFamily="34" charset="-122"/>
            </a:endParaRPr>
          </a:p>
        </p:txBody>
      </p:sp>
      <p:sp>
        <p:nvSpPr>
          <p:cNvPr id="46" name="矩形 45"/>
          <p:cNvSpPr/>
          <p:nvPr/>
        </p:nvSpPr>
        <p:spPr>
          <a:xfrm>
            <a:off x="0" y="14986797"/>
            <a:ext cx="6858000" cy="2564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p:cNvSpPr/>
          <p:nvPr/>
        </p:nvSpPr>
        <p:spPr>
          <a:xfrm>
            <a:off x="1831102" y="2434058"/>
            <a:ext cx="3358612" cy="261610"/>
          </a:xfrm>
          <a:prstGeom prst="rect">
            <a:avLst/>
          </a:prstGeom>
        </p:spPr>
        <p:txBody>
          <a:bodyPr wrap="none">
            <a:spAutoFit/>
          </a:bodyPr>
          <a:lstStyle/>
          <a:p>
            <a:r>
              <a:rPr lang="zh-CN" altLang="en-US" sz="1100" b="1" dirty="0">
                <a:solidFill>
                  <a:srgbClr val="C00000"/>
                </a:solidFill>
                <a:latin typeface="+mn-ea"/>
              </a:rPr>
              <a:t>“互联网</a:t>
            </a:r>
            <a:r>
              <a:rPr lang="en-US" altLang="zh-CN" sz="1100" b="1" dirty="0">
                <a:solidFill>
                  <a:srgbClr val="C00000"/>
                </a:solidFill>
                <a:latin typeface="+mn-ea"/>
              </a:rPr>
              <a:t>+</a:t>
            </a:r>
            <a:r>
              <a:rPr lang="zh-CN" altLang="en-US" sz="1100" b="1" dirty="0">
                <a:solidFill>
                  <a:srgbClr val="C00000"/>
                </a:solidFill>
                <a:latin typeface="+mn-ea"/>
              </a:rPr>
              <a:t>移动应用”创新班的课程是如何诞生的？</a:t>
            </a:r>
          </a:p>
        </p:txBody>
      </p:sp>
      <p:pic>
        <p:nvPicPr>
          <p:cNvPr id="47" name="图片 46"/>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0" y="4965140"/>
            <a:ext cx="6858594" cy="301708"/>
          </a:xfrm>
          <a:prstGeom prst="rect">
            <a:avLst/>
          </a:prstGeom>
        </p:spPr>
      </p:pic>
      <p:sp>
        <p:nvSpPr>
          <p:cNvPr id="48" name="矩形 47"/>
          <p:cNvSpPr/>
          <p:nvPr/>
        </p:nvSpPr>
        <p:spPr>
          <a:xfrm>
            <a:off x="2661279" y="4977559"/>
            <a:ext cx="1736373" cy="261610"/>
          </a:xfrm>
          <a:prstGeom prst="rect">
            <a:avLst/>
          </a:prstGeom>
        </p:spPr>
        <p:txBody>
          <a:bodyPr wrap="none">
            <a:spAutoFit/>
          </a:bodyPr>
          <a:lstStyle/>
          <a:p>
            <a:r>
              <a:rPr lang="zh-CN" altLang="en-US" sz="1100" b="1" dirty="0">
                <a:solidFill>
                  <a:srgbClr val="C00000"/>
                </a:solidFill>
                <a:latin typeface="+mn-ea"/>
              </a:rPr>
              <a:t>课程与业界的“零”距离</a:t>
            </a:r>
          </a:p>
        </p:txBody>
      </p:sp>
      <p:sp>
        <p:nvSpPr>
          <p:cNvPr id="7" name="矩形 6"/>
          <p:cNvSpPr/>
          <p:nvPr/>
        </p:nvSpPr>
        <p:spPr>
          <a:xfrm>
            <a:off x="1154624" y="2767785"/>
            <a:ext cx="4546169" cy="415498"/>
          </a:xfrm>
          <a:prstGeom prst="rect">
            <a:avLst/>
          </a:prstGeom>
        </p:spPr>
        <p:txBody>
          <a:bodyPr wrap="square">
            <a:spAutoFit/>
          </a:bodyPr>
          <a:lstStyle/>
          <a:p>
            <a:pPr>
              <a:defRPr/>
            </a:pPr>
            <a:r>
              <a:rPr lang="en-US" altLang="zh-CN" sz="900" b="1" kern="0" dirty="0">
                <a:solidFill>
                  <a:schemeClr val="bg1"/>
                </a:solidFill>
                <a:latin typeface="+mn-ea"/>
              </a:rPr>
              <a:t> </a:t>
            </a:r>
            <a:r>
              <a:rPr lang="zh-CN" altLang="en-US" sz="600" kern="0" dirty="0">
                <a:solidFill>
                  <a:schemeClr val="bg1"/>
                </a:solidFill>
                <a:latin typeface="+mn-ea"/>
              </a:rPr>
              <a:t>在“互联网</a:t>
            </a:r>
            <a:r>
              <a:rPr lang="en-US" altLang="zh-CN" sz="600" kern="0" dirty="0">
                <a:solidFill>
                  <a:schemeClr val="bg1"/>
                </a:solidFill>
                <a:latin typeface="+mn-ea"/>
              </a:rPr>
              <a:t>+”</a:t>
            </a:r>
            <a:r>
              <a:rPr lang="zh-CN" altLang="en-US" sz="600" kern="0" dirty="0">
                <a:solidFill>
                  <a:schemeClr val="bg1"/>
                </a:solidFill>
                <a:latin typeface="+mn-ea"/>
              </a:rPr>
              <a:t>已成为国家战略，移动应用技术代表当前计算机技术领域最新、最热的发展方向的大背景下，湖南农业大学信息科学技术学院针对现有工科学生培养模式的不足，按照国际工程人才培养的要求，与</a:t>
            </a:r>
            <a:r>
              <a:rPr lang="en-US" altLang="zh-CN" sz="600" kern="0" dirty="0">
                <a:solidFill>
                  <a:schemeClr val="bg1"/>
                </a:solidFill>
                <a:latin typeface="+mn-ea"/>
              </a:rPr>
              <a:t>IT</a:t>
            </a:r>
            <a:r>
              <a:rPr lang="zh-CN" altLang="en-US" sz="600" kern="0" dirty="0">
                <a:solidFill>
                  <a:schemeClr val="bg1"/>
                </a:solidFill>
                <a:latin typeface="+mn-ea"/>
              </a:rPr>
              <a:t>企业合作，充分整合学校与企业的优势资源，创新人才培养模式，共建“互联网</a:t>
            </a:r>
            <a:r>
              <a:rPr lang="en-US" altLang="zh-CN" sz="600" kern="0" dirty="0">
                <a:solidFill>
                  <a:schemeClr val="bg1"/>
                </a:solidFill>
                <a:latin typeface="+mn-ea"/>
              </a:rPr>
              <a:t>+</a:t>
            </a:r>
            <a:r>
              <a:rPr lang="zh-CN" altLang="en-US" sz="600" kern="0" dirty="0">
                <a:solidFill>
                  <a:schemeClr val="bg1"/>
                </a:solidFill>
                <a:latin typeface="+mn-ea"/>
              </a:rPr>
              <a:t>移动应用”创新班。</a:t>
            </a:r>
            <a:endParaRPr lang="zh-CN" altLang="en-US" sz="900" kern="0" dirty="0">
              <a:solidFill>
                <a:schemeClr val="bg1"/>
              </a:solidFill>
              <a:latin typeface="+mn-ea"/>
            </a:endParaRPr>
          </a:p>
        </p:txBody>
      </p:sp>
      <p:sp>
        <p:nvSpPr>
          <p:cNvPr id="49" name="矩形 48"/>
          <p:cNvSpPr/>
          <p:nvPr/>
        </p:nvSpPr>
        <p:spPr>
          <a:xfrm>
            <a:off x="72326" y="5266850"/>
            <a:ext cx="6710767" cy="186789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 name="图片 49"/>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594" y="7133658"/>
            <a:ext cx="6858594" cy="301708"/>
          </a:xfrm>
          <a:prstGeom prst="rect">
            <a:avLst/>
          </a:prstGeom>
        </p:spPr>
      </p:pic>
      <p:sp>
        <p:nvSpPr>
          <p:cNvPr id="51" name="矩形 50"/>
          <p:cNvSpPr/>
          <p:nvPr/>
        </p:nvSpPr>
        <p:spPr>
          <a:xfrm>
            <a:off x="2343882" y="7153707"/>
            <a:ext cx="2371162" cy="261610"/>
          </a:xfrm>
          <a:prstGeom prst="rect">
            <a:avLst/>
          </a:prstGeom>
        </p:spPr>
        <p:txBody>
          <a:bodyPr wrap="none">
            <a:spAutoFit/>
          </a:bodyPr>
          <a:lstStyle/>
          <a:p>
            <a:r>
              <a:rPr lang="en-US" altLang="zh-CN" sz="1100" b="1" dirty="0">
                <a:solidFill>
                  <a:srgbClr val="C00000"/>
                </a:solidFill>
                <a:latin typeface="+mn-ea"/>
              </a:rPr>
              <a:t>OCA</a:t>
            </a:r>
            <a:r>
              <a:rPr lang="zh-CN" altLang="en-US" sz="1100" b="1" dirty="0">
                <a:solidFill>
                  <a:srgbClr val="C00000"/>
                </a:solidFill>
                <a:latin typeface="+mn-ea"/>
              </a:rPr>
              <a:t>、</a:t>
            </a:r>
            <a:r>
              <a:rPr lang="en-US" altLang="zh-CN" sz="1100" b="1" dirty="0">
                <a:solidFill>
                  <a:srgbClr val="C00000"/>
                </a:solidFill>
                <a:latin typeface="+mn-ea"/>
              </a:rPr>
              <a:t>OCP</a:t>
            </a:r>
            <a:r>
              <a:rPr lang="zh-CN" altLang="en-US" sz="1100" b="1" dirty="0">
                <a:solidFill>
                  <a:srgbClr val="C00000"/>
                </a:solidFill>
                <a:latin typeface="+mn-ea"/>
              </a:rPr>
              <a:t>、</a:t>
            </a:r>
            <a:r>
              <a:rPr lang="en-US" altLang="zh-CN" sz="1100" b="1" dirty="0">
                <a:solidFill>
                  <a:srgbClr val="C00000"/>
                </a:solidFill>
                <a:latin typeface="+mn-ea"/>
              </a:rPr>
              <a:t>OCM</a:t>
            </a:r>
            <a:r>
              <a:rPr lang="zh-CN" altLang="en-US" sz="1100" b="1" dirty="0">
                <a:solidFill>
                  <a:srgbClr val="C00000"/>
                </a:solidFill>
                <a:latin typeface="+mn-ea"/>
              </a:rPr>
              <a:t>阶梯式认证考试课程</a:t>
            </a:r>
            <a:endParaRPr lang="zh-CN" altLang="en-US" sz="1100" b="1" dirty="0">
              <a:solidFill>
                <a:srgbClr val="C00000"/>
              </a:solidFill>
              <a:latin typeface="+mn-ea"/>
            </a:endParaRPr>
          </a:p>
        </p:txBody>
      </p:sp>
      <p:sp>
        <p:nvSpPr>
          <p:cNvPr id="29" name="矩形 28"/>
          <p:cNvSpPr/>
          <p:nvPr/>
        </p:nvSpPr>
        <p:spPr>
          <a:xfrm>
            <a:off x="1226661" y="5404260"/>
            <a:ext cx="4474130" cy="369332"/>
          </a:xfrm>
          <a:prstGeom prst="rect">
            <a:avLst/>
          </a:prstGeom>
        </p:spPr>
        <p:txBody>
          <a:bodyPr wrap="square">
            <a:spAutoFit/>
          </a:bodyPr>
          <a:lstStyle/>
          <a:p>
            <a:pPr>
              <a:defRPr/>
            </a:pPr>
            <a:r>
              <a:rPr lang="zh-CN" altLang="en-US" sz="600" kern="0" dirty="0">
                <a:solidFill>
                  <a:schemeClr val="bg1"/>
                </a:solidFill>
                <a:latin typeface="+mn-ea"/>
              </a:rPr>
              <a:t>信息科学技术学院各领域学者经常访问国内知名教育机构和高端移动互联网制作公司，充分调研业界</a:t>
            </a:r>
            <a:r>
              <a:rPr lang="en-US" altLang="zh-CN" sz="600" kern="0" dirty="0">
                <a:solidFill>
                  <a:schemeClr val="bg1"/>
                </a:solidFill>
                <a:latin typeface="+mn-ea"/>
              </a:rPr>
              <a:t>5</a:t>
            </a:r>
            <a:r>
              <a:rPr lang="zh-CN" altLang="en-US" sz="600" kern="0" dirty="0">
                <a:solidFill>
                  <a:schemeClr val="bg1"/>
                </a:solidFill>
                <a:latin typeface="+mn-ea"/>
              </a:rPr>
              <a:t>年内技术发展的主方向，在院长朱幸辉的带领下开放式引进先进的教育系统，系统化展开</a:t>
            </a:r>
            <a:r>
              <a:rPr lang="en-US" altLang="zh-CN" sz="600" kern="0" dirty="0">
                <a:solidFill>
                  <a:schemeClr val="bg1"/>
                </a:solidFill>
                <a:latin typeface="+mn-ea"/>
              </a:rPr>
              <a:t>Android</a:t>
            </a:r>
            <a:r>
              <a:rPr lang="zh-CN" altLang="en-US" sz="600" kern="0" dirty="0">
                <a:solidFill>
                  <a:schemeClr val="bg1"/>
                </a:solidFill>
                <a:latin typeface="+mn-ea"/>
              </a:rPr>
              <a:t>、</a:t>
            </a:r>
            <a:r>
              <a:rPr lang="en-US" altLang="zh-CN" sz="600" kern="0" dirty="0">
                <a:solidFill>
                  <a:schemeClr val="bg1"/>
                </a:solidFill>
                <a:latin typeface="+mn-ea"/>
              </a:rPr>
              <a:t>iOS</a:t>
            </a:r>
            <a:r>
              <a:rPr lang="zh-CN" altLang="en-US" sz="600" kern="0" dirty="0">
                <a:solidFill>
                  <a:schemeClr val="bg1"/>
                </a:solidFill>
                <a:latin typeface="+mn-ea"/>
              </a:rPr>
              <a:t>等移动互联网应用技术教学，有力地迈开了高校与企业深度合作的新步伐</a:t>
            </a:r>
            <a:r>
              <a:rPr lang="zh-CN" altLang="en-US" sz="600" kern="0" dirty="0">
                <a:solidFill>
                  <a:schemeClr val="bg1"/>
                </a:solidFill>
                <a:latin typeface="+mn-ea"/>
              </a:rPr>
              <a:t>。</a:t>
            </a:r>
            <a:endParaRPr lang="en-US" altLang="zh-CN" sz="600" kern="0" dirty="0">
              <a:solidFill>
                <a:schemeClr val="bg1"/>
              </a:solidFill>
              <a:latin typeface="+mn-ea"/>
            </a:endParaRPr>
          </a:p>
        </p:txBody>
      </p:sp>
      <p:sp>
        <p:nvSpPr>
          <p:cNvPr id="31" name="矩形 30"/>
          <p:cNvSpPr/>
          <p:nvPr/>
        </p:nvSpPr>
        <p:spPr>
          <a:xfrm>
            <a:off x="1226663" y="6172121"/>
            <a:ext cx="4469457" cy="461665"/>
          </a:xfrm>
          <a:prstGeom prst="rect">
            <a:avLst/>
          </a:prstGeom>
        </p:spPr>
        <p:txBody>
          <a:bodyPr wrap="square">
            <a:spAutoFit/>
          </a:bodyPr>
          <a:lstStyle/>
          <a:p>
            <a:pPr lvl="0">
              <a:defRPr/>
            </a:pPr>
            <a:r>
              <a:rPr lang="zh-CN" altLang="en-US" sz="1200" kern="0" dirty="0">
                <a:solidFill>
                  <a:prstClr val="white"/>
                </a:solidFill>
                <a:latin typeface="楷体" panose="02010609060101010101" pitchFamily="49" charset="-122"/>
                <a:ea typeface="楷体" panose="02010609060101010101" pitchFamily="49" charset="-122"/>
              </a:rPr>
              <a:t>两列布局排版</a:t>
            </a:r>
            <a:r>
              <a:rPr lang="en-US" altLang="zh-CN" sz="1200" kern="0" dirty="0">
                <a:solidFill>
                  <a:prstClr val="white"/>
                </a:solidFill>
                <a:latin typeface="楷体" panose="02010609060101010101" pitchFamily="49" charset="-122"/>
                <a:ea typeface="楷体" panose="02010609060101010101" pitchFamily="49" charset="-122"/>
              </a:rPr>
              <a:t>	</a:t>
            </a:r>
          </a:p>
          <a:p>
            <a:pPr lvl="0">
              <a:defRPr/>
            </a:pPr>
            <a:r>
              <a:rPr lang="zh-CN" altLang="en-US" sz="1200" b="1" kern="0" dirty="0">
                <a:solidFill>
                  <a:prstClr val="white"/>
                </a:solidFill>
                <a:latin typeface="微软雅黑" panose="020B0503020204020204" pitchFamily="34" charset="-122"/>
                <a:ea typeface="微软雅黑" panose="020B0503020204020204" pitchFamily="34" charset="-122"/>
              </a:rPr>
              <a:t>         以下各行分两列：图片（企业参观、签约合作、顶岗实习）</a:t>
            </a:r>
            <a:endParaRPr lang="en-US" altLang="zh-CN" sz="1200" b="1" kern="0" dirty="0">
              <a:solidFill>
                <a:prstClr val="white"/>
              </a:solidFill>
              <a:latin typeface="微软雅黑" panose="020B0503020204020204" pitchFamily="34" charset="-122"/>
              <a:ea typeface="微软雅黑" panose="020B0503020204020204" pitchFamily="34" charset="-122"/>
            </a:endParaRPr>
          </a:p>
        </p:txBody>
      </p:sp>
      <p:sp>
        <p:nvSpPr>
          <p:cNvPr id="32" name="矩形 31"/>
          <p:cNvSpPr/>
          <p:nvPr/>
        </p:nvSpPr>
        <p:spPr>
          <a:xfrm>
            <a:off x="1060385" y="7533274"/>
            <a:ext cx="4900049" cy="200055"/>
          </a:xfrm>
          <a:prstGeom prst="rect">
            <a:avLst/>
          </a:prstGeom>
        </p:spPr>
        <p:txBody>
          <a:bodyPr wrap="square">
            <a:spAutoFit/>
          </a:bodyPr>
          <a:lstStyle/>
          <a:p>
            <a:pPr lvl="0"/>
            <a:r>
              <a:rPr lang="zh-CN" altLang="en-US" sz="700" dirty="0">
                <a:solidFill>
                  <a:prstClr val="black"/>
                </a:solidFill>
                <a:latin typeface="+mj-ea"/>
                <a:ea typeface="+mj-ea"/>
              </a:rPr>
              <a:t>针对国际上软件行业移动应用技术领域最权威、认可度最高的</a:t>
            </a:r>
            <a:r>
              <a:rPr lang="en-US" altLang="zh-CN" sz="700" dirty="0">
                <a:solidFill>
                  <a:prstClr val="black"/>
                </a:solidFill>
                <a:latin typeface="+mj-ea"/>
                <a:ea typeface="+mj-ea"/>
              </a:rPr>
              <a:t>Oracle</a:t>
            </a:r>
            <a:r>
              <a:rPr lang="zh-CN" altLang="en-US" sz="700" dirty="0">
                <a:solidFill>
                  <a:prstClr val="black"/>
                </a:solidFill>
                <a:latin typeface="+mj-ea"/>
                <a:ea typeface="+mj-ea"/>
              </a:rPr>
              <a:t>公司</a:t>
            </a:r>
            <a:r>
              <a:rPr lang="en-US" altLang="zh-CN" sz="700" dirty="0">
                <a:solidFill>
                  <a:prstClr val="black"/>
                </a:solidFill>
                <a:latin typeface="+mj-ea"/>
                <a:ea typeface="+mj-ea"/>
              </a:rPr>
              <a:t>OCA</a:t>
            </a:r>
            <a:r>
              <a:rPr lang="zh-CN" altLang="en-US" sz="700" dirty="0">
                <a:solidFill>
                  <a:prstClr val="black"/>
                </a:solidFill>
                <a:latin typeface="+mj-ea"/>
                <a:ea typeface="+mj-ea"/>
              </a:rPr>
              <a:t>、</a:t>
            </a:r>
            <a:r>
              <a:rPr lang="en-US" altLang="zh-CN" sz="700" dirty="0">
                <a:solidFill>
                  <a:prstClr val="black"/>
                </a:solidFill>
                <a:latin typeface="+mj-ea"/>
                <a:ea typeface="+mj-ea"/>
              </a:rPr>
              <a:t>OCP</a:t>
            </a:r>
            <a:r>
              <a:rPr lang="zh-CN" altLang="en-US" sz="700" dirty="0">
                <a:solidFill>
                  <a:prstClr val="black"/>
                </a:solidFill>
                <a:latin typeface="+mj-ea"/>
                <a:ea typeface="+mj-ea"/>
              </a:rPr>
              <a:t>和</a:t>
            </a:r>
            <a:r>
              <a:rPr lang="en-US" altLang="zh-CN" sz="700" dirty="0">
                <a:solidFill>
                  <a:prstClr val="black"/>
                </a:solidFill>
                <a:latin typeface="+mj-ea"/>
                <a:ea typeface="+mj-ea"/>
              </a:rPr>
              <a:t>OCM</a:t>
            </a:r>
            <a:r>
              <a:rPr lang="zh-CN" altLang="en-US" sz="700" dirty="0">
                <a:solidFill>
                  <a:prstClr val="black"/>
                </a:solidFill>
                <a:latin typeface="+mj-ea"/>
                <a:ea typeface="+mj-ea"/>
              </a:rPr>
              <a:t>证书，专门开设对应的培训课程。</a:t>
            </a:r>
            <a:endParaRPr lang="en-US" altLang="zh-CN" sz="700" dirty="0">
              <a:solidFill>
                <a:prstClr val="black"/>
              </a:solidFill>
              <a:latin typeface="+mj-ea"/>
              <a:ea typeface="+mj-ea"/>
            </a:endParaRPr>
          </a:p>
        </p:txBody>
      </p:sp>
      <p:pic>
        <p:nvPicPr>
          <p:cNvPr id="52" name="图片 51"/>
          <p:cNvPicPr>
            <a:picLocks noChangeAspect="1"/>
          </p:cNvPicPr>
          <p:nvPr/>
        </p:nvPicPr>
        <p:blipFill>
          <a:blip r:embed="rId6"/>
          <a:stretch>
            <a:fillRect/>
          </a:stretch>
        </p:blipFill>
        <p:spPr>
          <a:xfrm>
            <a:off x="653939" y="7755958"/>
            <a:ext cx="5614903" cy="1347333"/>
          </a:xfrm>
          <a:prstGeom prst="rect">
            <a:avLst/>
          </a:prstGeom>
        </p:spPr>
      </p:pic>
      <p:sp>
        <p:nvSpPr>
          <p:cNvPr id="53" name="矩形 52"/>
          <p:cNvSpPr/>
          <p:nvPr/>
        </p:nvSpPr>
        <p:spPr>
          <a:xfrm>
            <a:off x="1900346" y="9102899"/>
            <a:ext cx="3429000" cy="261610"/>
          </a:xfrm>
          <a:prstGeom prst="rect">
            <a:avLst/>
          </a:prstGeom>
        </p:spPr>
        <p:txBody>
          <a:bodyPr>
            <a:spAutoFit/>
          </a:bodyPr>
          <a:lstStyle/>
          <a:p>
            <a:pPr lvl="0"/>
            <a:r>
              <a:rPr lang="zh-CN" altLang="en-US" sz="1050" dirty="0">
                <a:solidFill>
                  <a:prstClr val="black"/>
                </a:solidFill>
                <a:latin typeface="楷体" panose="02010609060101010101" pitchFamily="49" charset="-122"/>
                <a:ea typeface="楷体" panose="02010609060101010101" pitchFamily="49" charset="-122"/>
              </a:rPr>
              <a:t>图：阶梯式认证与展开课程的关系图、课程体系图</a:t>
            </a:r>
          </a:p>
        </p:txBody>
      </p:sp>
      <p:pic>
        <p:nvPicPr>
          <p:cNvPr id="54" name="图片 5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0" y="9615888"/>
            <a:ext cx="6858594" cy="301708"/>
          </a:xfrm>
          <a:prstGeom prst="rect">
            <a:avLst/>
          </a:prstGeom>
        </p:spPr>
      </p:pic>
      <p:sp>
        <p:nvSpPr>
          <p:cNvPr id="55" name="矩形 54"/>
          <p:cNvSpPr/>
          <p:nvPr/>
        </p:nvSpPr>
        <p:spPr>
          <a:xfrm>
            <a:off x="2642222" y="9631202"/>
            <a:ext cx="1736373" cy="261610"/>
          </a:xfrm>
          <a:prstGeom prst="rect">
            <a:avLst/>
          </a:prstGeom>
        </p:spPr>
        <p:txBody>
          <a:bodyPr wrap="none">
            <a:spAutoFit/>
          </a:bodyPr>
          <a:lstStyle/>
          <a:p>
            <a:r>
              <a:rPr lang="zh-CN" altLang="en-US" sz="1100" b="1" dirty="0">
                <a:solidFill>
                  <a:srgbClr val="C00000"/>
                </a:solidFill>
                <a:latin typeface="+mn-ea"/>
              </a:rPr>
              <a:t>软件工程师综合素质培训</a:t>
            </a:r>
          </a:p>
        </p:txBody>
      </p:sp>
      <p:sp>
        <p:nvSpPr>
          <p:cNvPr id="56" name="矩形 55"/>
          <p:cNvSpPr/>
          <p:nvPr/>
        </p:nvSpPr>
        <p:spPr>
          <a:xfrm>
            <a:off x="1713206" y="9978617"/>
            <a:ext cx="3429000" cy="200055"/>
          </a:xfrm>
          <a:prstGeom prst="rect">
            <a:avLst/>
          </a:prstGeom>
        </p:spPr>
        <p:txBody>
          <a:bodyPr>
            <a:spAutoFit/>
          </a:bodyPr>
          <a:lstStyle/>
          <a:p>
            <a:pPr lvl="0"/>
            <a:r>
              <a:rPr lang="zh-CN" altLang="en-US" sz="700" dirty="0">
                <a:solidFill>
                  <a:prstClr val="black"/>
                </a:solidFill>
                <a:latin typeface="+mn-ea"/>
              </a:rPr>
              <a:t>开设了一系列关于就业技能、公司文化、社交礼仪以及软件项目管理系列课程。</a:t>
            </a:r>
            <a:endParaRPr lang="en-US" altLang="zh-CN" sz="700" dirty="0">
              <a:solidFill>
                <a:prstClr val="black"/>
              </a:solidFill>
              <a:latin typeface="+mn-ea"/>
            </a:endParaRPr>
          </a:p>
        </p:txBody>
      </p:sp>
      <p:sp>
        <p:nvSpPr>
          <p:cNvPr id="57" name="矩形 56"/>
          <p:cNvSpPr/>
          <p:nvPr/>
        </p:nvSpPr>
        <p:spPr>
          <a:xfrm>
            <a:off x="1078435" y="10343060"/>
            <a:ext cx="4531316" cy="307777"/>
          </a:xfrm>
          <a:prstGeom prst="rect">
            <a:avLst/>
          </a:prstGeom>
        </p:spPr>
        <p:txBody>
          <a:bodyPr wrap="square">
            <a:spAutoFit/>
          </a:bodyPr>
          <a:lstStyle/>
          <a:p>
            <a:pPr lvl="0"/>
            <a:r>
              <a:rPr lang="zh-CN" altLang="en-US" sz="1400" b="1" dirty="0">
                <a:solidFill>
                  <a:prstClr val="black"/>
                </a:solidFill>
                <a:latin typeface="微软雅黑" panose="020B0503020204020204" pitchFamily="34" charset="-122"/>
                <a:ea typeface="微软雅黑" panose="020B0503020204020204" pitchFamily="34" charset="-122"/>
              </a:rPr>
              <a:t>两列结构图：团队合作、商务礼仪、软件管理工具截图</a:t>
            </a:r>
            <a:endParaRPr lang="en-US" altLang="zh-CN" sz="1400" b="1" dirty="0">
              <a:solidFill>
                <a:prstClr val="black"/>
              </a:solidFill>
              <a:latin typeface="微软雅黑" panose="020B0503020204020204" pitchFamily="34" charset="-122"/>
              <a:ea typeface="微软雅黑" panose="020B0503020204020204" pitchFamily="34" charset="-122"/>
            </a:endParaRPr>
          </a:p>
        </p:txBody>
      </p:sp>
      <p:pic>
        <p:nvPicPr>
          <p:cNvPr id="58" name="图片 57"/>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0" y="11485399"/>
            <a:ext cx="6858594" cy="301708"/>
          </a:xfrm>
          <a:prstGeom prst="rect">
            <a:avLst/>
          </a:prstGeom>
        </p:spPr>
      </p:pic>
      <p:sp>
        <p:nvSpPr>
          <p:cNvPr id="59" name="矩形 58"/>
          <p:cNvSpPr/>
          <p:nvPr/>
        </p:nvSpPr>
        <p:spPr>
          <a:xfrm>
            <a:off x="2379148" y="11505448"/>
            <a:ext cx="2300630" cy="261610"/>
          </a:xfrm>
          <a:prstGeom prst="rect">
            <a:avLst/>
          </a:prstGeom>
        </p:spPr>
        <p:txBody>
          <a:bodyPr wrap="none">
            <a:spAutoFit/>
          </a:bodyPr>
          <a:lstStyle/>
          <a:p>
            <a:r>
              <a:rPr lang="zh-CN" altLang="en-US" sz="1100" b="1" dirty="0">
                <a:solidFill>
                  <a:srgbClr val="C00000"/>
                </a:solidFill>
                <a:latin typeface="+mn-ea"/>
              </a:rPr>
              <a:t>创新班课程与传统课程结构图对比</a:t>
            </a:r>
          </a:p>
        </p:txBody>
      </p:sp>
      <p:pic>
        <p:nvPicPr>
          <p:cNvPr id="60" name="图片 59"/>
          <p:cNvPicPr>
            <a:picLocks noChangeAspect="1"/>
          </p:cNvPicPr>
          <p:nvPr/>
        </p:nvPicPr>
        <p:blipFill rotWithShape="1">
          <a:blip r:embed="rId7"/>
          <a:srcRect t="580" b="-1"/>
          <a:stretch/>
        </p:blipFill>
        <p:spPr>
          <a:xfrm>
            <a:off x="1793900" y="11933630"/>
            <a:ext cx="3494846" cy="2746172"/>
          </a:xfrm>
          <a:prstGeom prst="rect">
            <a:avLst/>
          </a:prstGeom>
        </p:spPr>
      </p:pic>
      <p:grpSp>
        <p:nvGrpSpPr>
          <p:cNvPr id="72" name="组合 71"/>
          <p:cNvGrpSpPr/>
          <p:nvPr/>
        </p:nvGrpSpPr>
        <p:grpSpPr>
          <a:xfrm>
            <a:off x="2025007" y="3179707"/>
            <a:ext cx="2638172" cy="1771594"/>
            <a:chOff x="2246375" y="3632027"/>
            <a:chExt cx="6071780" cy="4480996"/>
          </a:xfrm>
        </p:grpSpPr>
        <p:sp>
          <p:nvSpPr>
            <p:cNvPr id="61" name="椭圆 60"/>
            <p:cNvSpPr/>
            <p:nvPr/>
          </p:nvSpPr>
          <p:spPr>
            <a:xfrm>
              <a:off x="3451300" y="4658687"/>
              <a:ext cx="3760923" cy="1230099"/>
            </a:xfrm>
            <a:prstGeom prst="ellipse">
              <a:avLst/>
            </a:prstGeom>
            <a:solidFill>
              <a:srgbClr val="002060"/>
            </a:solid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2265655" y="4576981"/>
              <a:ext cx="1367106" cy="1419485"/>
            </a:xfrm>
            <a:prstGeom prst="ellipse">
              <a:avLst/>
            </a:prstGeom>
          </p:spPr>
          <p:style>
            <a:lnRef idx="1">
              <a:schemeClr val="accent3"/>
            </a:lnRef>
            <a:fillRef idx="1002">
              <a:schemeClr val="lt1"/>
            </a:fillRef>
            <a:effectRef idx="1">
              <a:schemeClr val="accent3"/>
            </a:effectRef>
            <a:fontRef idx="minor">
              <a:schemeClr val="dk1"/>
            </a:fontRef>
          </p:style>
          <p:txBody>
            <a:bodyPr rtlCol="0" anchor="ctr"/>
            <a:lstStyle/>
            <a:p>
              <a:pPr algn="ctr"/>
              <a:r>
                <a:rPr lang="zh-CN" altLang="en-US" sz="700" b="1" dirty="0">
                  <a:latin typeface="微软雅黑" panose="020B0503020204020204" pitchFamily="34" charset="-122"/>
                  <a:ea typeface="微软雅黑" panose="020B0503020204020204" pitchFamily="34" charset="-122"/>
                </a:rPr>
                <a:t>基石</a:t>
              </a:r>
              <a:endParaRPr lang="en-US" altLang="zh-CN" sz="700" b="1" dirty="0">
                <a:latin typeface="微软雅黑" panose="020B0503020204020204" pitchFamily="34" charset="-122"/>
                <a:ea typeface="微软雅黑" panose="020B0503020204020204" pitchFamily="34" charset="-122"/>
              </a:endParaRPr>
            </a:p>
            <a:p>
              <a:pPr algn="ctr"/>
              <a:endParaRPr lang="en-US" altLang="zh-CN" sz="700" b="1" dirty="0">
                <a:latin typeface="微软雅黑" panose="020B0503020204020204" pitchFamily="34" charset="-122"/>
                <a:ea typeface="微软雅黑" panose="020B0503020204020204" pitchFamily="34" charset="-122"/>
              </a:endParaRPr>
            </a:p>
          </p:txBody>
        </p:sp>
        <p:sp>
          <p:nvSpPr>
            <p:cNvPr id="63" name="TextBox 5"/>
            <p:cNvSpPr txBox="1"/>
            <p:nvPr/>
          </p:nvSpPr>
          <p:spPr>
            <a:xfrm>
              <a:off x="2246375" y="5252969"/>
              <a:ext cx="1367106" cy="700630"/>
            </a:xfrm>
            <a:prstGeom prst="rect">
              <a:avLst/>
            </a:prstGeom>
            <a:noFill/>
          </p:spPr>
          <p:txBody>
            <a:bodyPr wrap="square" rtlCol="0">
              <a:spAutoFit/>
            </a:bodyPr>
            <a:lstStyle/>
            <a:p>
              <a:pPr algn="ctr"/>
              <a:r>
                <a:rPr lang="zh-CN" altLang="en-US" sz="600" dirty="0">
                  <a:latin typeface="微软雅黑" panose="020B0503020204020204" pitchFamily="34" charset="-122"/>
                  <a:ea typeface="微软雅黑" panose="020B0503020204020204" pitchFamily="34" charset="-122"/>
                </a:rPr>
                <a:t>十余年本科培养经验</a:t>
              </a:r>
              <a:endParaRPr lang="en-US" altLang="zh-CN" sz="600" dirty="0">
                <a:latin typeface="微软雅黑" panose="020B0503020204020204" pitchFamily="34" charset="-122"/>
                <a:ea typeface="微软雅黑" panose="020B0503020204020204" pitchFamily="34" charset="-122"/>
              </a:endParaRPr>
            </a:p>
          </p:txBody>
        </p:sp>
        <p:sp>
          <p:nvSpPr>
            <p:cNvPr id="64" name="椭圆 63"/>
            <p:cNvSpPr/>
            <p:nvPr/>
          </p:nvSpPr>
          <p:spPr>
            <a:xfrm>
              <a:off x="4679405" y="3632027"/>
              <a:ext cx="1533651" cy="1514132"/>
            </a:xfrm>
            <a:prstGeom prst="ellipse">
              <a:avLst/>
            </a:prstGeom>
          </p:spPr>
          <p:style>
            <a:lnRef idx="1">
              <a:schemeClr val="accent3"/>
            </a:lnRef>
            <a:fillRef idx="1002">
              <a:schemeClr val="lt1"/>
            </a:fillRef>
            <a:effectRef idx="1">
              <a:schemeClr val="accent3"/>
            </a:effectRef>
            <a:fontRef idx="minor">
              <a:schemeClr val="dk1"/>
            </a:fontRef>
          </p:style>
          <p:txBody>
            <a:bodyPr rtlCol="0" anchor="ctr"/>
            <a:lstStyle/>
            <a:p>
              <a:pPr algn="ctr"/>
              <a:r>
                <a:rPr lang="zh-CN" altLang="en-US" sz="700" b="1" dirty="0">
                  <a:latin typeface="微软雅黑" panose="020B0503020204020204" pitchFamily="34" charset="-122"/>
                  <a:ea typeface="微软雅黑" panose="020B0503020204020204" pitchFamily="34" charset="-122"/>
                </a:rPr>
                <a:t>互联网</a:t>
              </a:r>
              <a:r>
                <a:rPr lang="en-US" altLang="zh-CN" sz="700" b="1" dirty="0">
                  <a:latin typeface="微软雅黑" panose="020B0503020204020204" pitchFamily="34" charset="-122"/>
                  <a:ea typeface="微软雅黑" panose="020B0503020204020204" pitchFamily="34" charset="-122"/>
                </a:rPr>
                <a:t>+</a:t>
              </a:r>
            </a:p>
          </p:txBody>
        </p:sp>
        <p:sp>
          <p:nvSpPr>
            <p:cNvPr id="65" name="TextBox 8"/>
            <p:cNvSpPr txBox="1"/>
            <p:nvPr/>
          </p:nvSpPr>
          <p:spPr>
            <a:xfrm>
              <a:off x="4743074" y="4558511"/>
              <a:ext cx="1538624" cy="467086"/>
            </a:xfrm>
            <a:prstGeom prst="rect">
              <a:avLst/>
            </a:prstGeom>
            <a:noFill/>
          </p:spPr>
          <p:txBody>
            <a:bodyPr wrap="square" rtlCol="0">
              <a:spAutoFit/>
            </a:bodyPr>
            <a:lstStyle/>
            <a:p>
              <a:r>
                <a:rPr lang="zh-CN" altLang="en-US" sz="600" dirty="0">
                  <a:latin typeface="微软雅黑" panose="020B0503020204020204" pitchFamily="34" charset="-122"/>
                  <a:ea typeface="微软雅黑" panose="020B0503020204020204" pitchFamily="34" charset="-122"/>
                </a:rPr>
                <a:t>课程对接业界</a:t>
              </a:r>
              <a:endParaRPr lang="en-US" altLang="zh-CN" sz="600" dirty="0">
                <a:latin typeface="微软雅黑" panose="020B0503020204020204" pitchFamily="34" charset="-122"/>
                <a:ea typeface="微软雅黑" panose="020B0503020204020204" pitchFamily="34" charset="-122"/>
              </a:endParaRPr>
            </a:p>
          </p:txBody>
        </p:sp>
        <p:sp>
          <p:nvSpPr>
            <p:cNvPr id="66" name="椭圆 65"/>
            <p:cNvSpPr/>
            <p:nvPr/>
          </p:nvSpPr>
          <p:spPr>
            <a:xfrm>
              <a:off x="6899516" y="4558866"/>
              <a:ext cx="1418639" cy="1437601"/>
            </a:xfrm>
            <a:prstGeom prst="ellipse">
              <a:avLst/>
            </a:prstGeom>
          </p:spPr>
          <p:style>
            <a:lnRef idx="1">
              <a:schemeClr val="accent3"/>
            </a:lnRef>
            <a:fillRef idx="1002">
              <a:schemeClr val="lt1"/>
            </a:fillRef>
            <a:effectRef idx="1">
              <a:schemeClr val="accent3"/>
            </a:effectRef>
            <a:fontRef idx="minor">
              <a:schemeClr val="dk1"/>
            </a:fontRef>
          </p:style>
          <p:txBody>
            <a:bodyPr rtlCol="0" anchor="ctr"/>
            <a:lstStyle/>
            <a:p>
              <a:pPr algn="ctr"/>
              <a:r>
                <a:rPr lang="zh-CN" altLang="en-US" sz="700" b="1" dirty="0">
                  <a:latin typeface="微软雅黑" panose="020B0503020204020204" pitchFamily="34" charset="-122"/>
                  <a:ea typeface="微软雅黑" panose="020B0503020204020204" pitchFamily="34" charset="-122"/>
                </a:rPr>
                <a:t>企业</a:t>
              </a:r>
              <a:endParaRPr lang="en-US" altLang="zh-CN" sz="700" b="1" dirty="0">
                <a:latin typeface="微软雅黑" panose="020B0503020204020204" pitchFamily="34" charset="-122"/>
                <a:ea typeface="微软雅黑" panose="020B0503020204020204" pitchFamily="34" charset="-122"/>
              </a:endParaRPr>
            </a:p>
            <a:p>
              <a:pPr algn="ctr"/>
              <a:endParaRPr lang="en-US" altLang="zh-CN" sz="700" b="1" dirty="0">
                <a:latin typeface="微软雅黑" panose="020B0503020204020204" pitchFamily="34" charset="-122"/>
                <a:ea typeface="微软雅黑" panose="020B0503020204020204" pitchFamily="34" charset="-122"/>
              </a:endParaRPr>
            </a:p>
          </p:txBody>
        </p:sp>
        <p:sp>
          <p:nvSpPr>
            <p:cNvPr id="67" name="TextBox 10"/>
            <p:cNvSpPr txBox="1"/>
            <p:nvPr/>
          </p:nvSpPr>
          <p:spPr>
            <a:xfrm>
              <a:off x="6990179" y="5197720"/>
              <a:ext cx="1237310" cy="700630"/>
            </a:xfrm>
            <a:prstGeom prst="rect">
              <a:avLst/>
            </a:prstGeom>
            <a:noFill/>
          </p:spPr>
          <p:txBody>
            <a:bodyPr wrap="square" rtlCol="0">
              <a:spAutoFit/>
            </a:bodyPr>
            <a:lstStyle/>
            <a:p>
              <a:pPr algn="ctr"/>
              <a:r>
                <a:rPr lang="zh-CN" altLang="en-US" sz="600" dirty="0">
                  <a:latin typeface="微软雅黑" panose="020B0503020204020204" pitchFamily="34" charset="-122"/>
                  <a:ea typeface="微软雅黑" panose="020B0503020204020204" pitchFamily="34" charset="-122"/>
                </a:rPr>
                <a:t>解析</a:t>
              </a:r>
              <a:endParaRPr lang="en-US" altLang="zh-CN" sz="600" dirty="0">
                <a:latin typeface="微软雅黑" panose="020B0503020204020204" pitchFamily="34" charset="-122"/>
                <a:ea typeface="微软雅黑" panose="020B0503020204020204" pitchFamily="34" charset="-122"/>
              </a:endParaRPr>
            </a:p>
            <a:p>
              <a:pPr algn="ctr"/>
              <a:r>
                <a:rPr lang="zh-CN" altLang="en-US" sz="600" dirty="0">
                  <a:latin typeface="微软雅黑" panose="020B0503020204020204" pitchFamily="34" charset="-122"/>
                  <a:ea typeface="微软雅黑" panose="020B0503020204020204" pitchFamily="34" charset="-122"/>
                </a:rPr>
                <a:t>真实</a:t>
              </a:r>
              <a:r>
                <a:rPr lang="zh-CN" altLang="en-US" sz="600" dirty="0">
                  <a:latin typeface="微软雅黑" panose="020B0503020204020204" pitchFamily="34" charset="-122"/>
                  <a:ea typeface="微软雅黑" panose="020B0503020204020204" pitchFamily="34" charset="-122"/>
                </a:rPr>
                <a:t>案例</a:t>
              </a:r>
              <a:endParaRPr lang="en-US" altLang="zh-CN" sz="600" dirty="0">
                <a:latin typeface="微软雅黑" panose="020B0503020204020204" pitchFamily="34" charset="-122"/>
                <a:ea typeface="微软雅黑" panose="020B0503020204020204" pitchFamily="34" charset="-122"/>
              </a:endParaRPr>
            </a:p>
          </p:txBody>
        </p:sp>
        <p:sp>
          <p:nvSpPr>
            <p:cNvPr id="68" name="椭圆 67"/>
            <p:cNvSpPr/>
            <p:nvPr/>
          </p:nvSpPr>
          <p:spPr>
            <a:xfrm>
              <a:off x="4679405" y="5976234"/>
              <a:ext cx="1502067" cy="1561370"/>
            </a:xfrm>
            <a:prstGeom prst="ellipse">
              <a:avLst/>
            </a:prstGeom>
          </p:spPr>
          <p:style>
            <a:lnRef idx="1">
              <a:schemeClr val="accent3"/>
            </a:lnRef>
            <a:fillRef idx="1002">
              <a:schemeClr val="lt1"/>
            </a:fillRef>
            <a:effectRef idx="1">
              <a:schemeClr val="accent3"/>
            </a:effectRef>
            <a:fontRef idx="minor">
              <a:schemeClr val="dk1"/>
            </a:fontRef>
          </p:style>
          <p:txBody>
            <a:bodyPr rtlCol="0" anchor="ctr"/>
            <a:lstStyle/>
            <a:p>
              <a:pPr algn="ctr"/>
              <a:r>
                <a:rPr lang="zh-CN" altLang="en-US" sz="700" b="1" dirty="0">
                  <a:latin typeface="微软雅黑" panose="020B0503020204020204" pitchFamily="34" charset="-122"/>
                  <a:ea typeface="微软雅黑" panose="020B0503020204020204" pitchFamily="34" charset="-122"/>
                </a:rPr>
                <a:t>一体化</a:t>
              </a:r>
              <a:endParaRPr lang="en-US" altLang="zh-CN" sz="700" b="1" dirty="0">
                <a:latin typeface="微软雅黑" panose="020B0503020204020204" pitchFamily="34" charset="-122"/>
                <a:ea typeface="微软雅黑" panose="020B0503020204020204" pitchFamily="34" charset="-122"/>
              </a:endParaRPr>
            </a:p>
          </p:txBody>
        </p:sp>
        <p:sp>
          <p:nvSpPr>
            <p:cNvPr id="69" name="TextBox 12"/>
            <p:cNvSpPr txBox="1"/>
            <p:nvPr/>
          </p:nvSpPr>
          <p:spPr>
            <a:xfrm>
              <a:off x="3398523" y="7529166"/>
              <a:ext cx="4063830" cy="583857"/>
            </a:xfrm>
            <a:prstGeom prst="rect">
              <a:avLst/>
            </a:prstGeom>
            <a:noFill/>
          </p:spPr>
          <p:txBody>
            <a:bodyPr wrap="square" rtlCol="0">
              <a:spAutoFit/>
            </a:bodyPr>
            <a:lstStyle/>
            <a:p>
              <a:r>
                <a:rPr lang="zh-CN" altLang="en-US" sz="900" b="1" dirty="0">
                  <a:solidFill>
                    <a:schemeClr val="bg1"/>
                  </a:solidFill>
                  <a:latin typeface="微软雅黑" panose="020B0503020204020204" pitchFamily="34" charset="-122"/>
                  <a:ea typeface="微软雅黑" panose="020B0503020204020204" pitchFamily="34" charset="-122"/>
                </a:rPr>
                <a:t>“互联网</a:t>
              </a:r>
              <a:r>
                <a:rPr lang="en-US" altLang="zh-CN" sz="900" b="1" dirty="0">
                  <a:solidFill>
                    <a:schemeClr val="bg1"/>
                  </a:solidFill>
                  <a:latin typeface="微软雅黑" panose="020B0503020204020204" pitchFamily="34" charset="-122"/>
                  <a:ea typeface="微软雅黑" panose="020B0503020204020204" pitchFamily="34" charset="-122"/>
                </a:rPr>
                <a:t>+</a:t>
              </a:r>
              <a:r>
                <a:rPr lang="zh-CN" altLang="en-US" sz="900" b="1" dirty="0">
                  <a:solidFill>
                    <a:schemeClr val="bg1"/>
                  </a:solidFill>
                  <a:latin typeface="微软雅黑" panose="020B0503020204020204" pitchFamily="34" charset="-122"/>
                  <a:ea typeface="微软雅黑" panose="020B0503020204020204" pitchFamily="34" charset="-122"/>
                </a:rPr>
                <a:t>移动应用”的课程</a:t>
              </a:r>
              <a:endParaRPr lang="en-US" altLang="zh-CN" sz="900" b="1" dirty="0">
                <a:solidFill>
                  <a:schemeClr val="bg1"/>
                </a:solidFill>
                <a:latin typeface="微软雅黑" panose="020B0503020204020204" pitchFamily="34" charset="-122"/>
                <a:ea typeface="微软雅黑" panose="020B0503020204020204" pitchFamily="34" charset="-122"/>
              </a:endParaRPr>
            </a:p>
          </p:txBody>
        </p:sp>
        <p:cxnSp>
          <p:nvCxnSpPr>
            <p:cNvPr id="70" name="直接箭头连接符 69"/>
            <p:cNvCxnSpPr>
              <a:stCxn id="62" idx="5"/>
              <a:endCxn id="68" idx="2"/>
            </p:cNvCxnSpPr>
            <p:nvPr/>
          </p:nvCxnSpPr>
          <p:spPr>
            <a:xfrm>
              <a:off x="3432553" y="5788588"/>
              <a:ext cx="1246852" cy="968332"/>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stCxn id="66" idx="3"/>
              <a:endCxn id="68" idx="6"/>
            </p:cNvCxnSpPr>
            <p:nvPr/>
          </p:nvCxnSpPr>
          <p:spPr>
            <a:xfrm flipH="1">
              <a:off x="6181472" y="5785935"/>
              <a:ext cx="925799" cy="970985"/>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pic>
        <p:nvPicPr>
          <p:cNvPr id="91" name="图片 90"/>
          <p:cNvPicPr>
            <a:picLocks noChangeAspect="1"/>
          </p:cNvPicPr>
          <p:nvPr/>
        </p:nvPicPr>
        <p:blipFill>
          <a:blip r:embed="rId8"/>
          <a:stretch>
            <a:fillRect/>
          </a:stretch>
        </p:blipFill>
        <p:spPr>
          <a:xfrm>
            <a:off x="4327485" y="179002"/>
            <a:ext cx="357396" cy="290384"/>
          </a:xfrm>
          <a:prstGeom prst="rect">
            <a:avLst/>
          </a:prstGeom>
        </p:spPr>
      </p:pic>
      <p:sp>
        <p:nvSpPr>
          <p:cNvPr id="92" name="矩形 91"/>
          <p:cNvSpPr/>
          <p:nvPr/>
        </p:nvSpPr>
        <p:spPr>
          <a:xfrm>
            <a:off x="4282029" y="422593"/>
            <a:ext cx="492443" cy="184666"/>
          </a:xfrm>
          <a:prstGeom prst="rect">
            <a:avLst/>
          </a:prstGeom>
        </p:spPr>
        <p:txBody>
          <a:bodyPr wrap="none">
            <a:spAutoFit/>
          </a:bodyPr>
          <a:lstStyle/>
          <a:p>
            <a:r>
              <a:rPr lang="zh-CN" altLang="en-US" sz="600" dirty="0">
                <a:solidFill>
                  <a:srgbClr val="C00000"/>
                </a:solidFill>
              </a:rPr>
              <a:t>课程特色</a:t>
            </a:r>
            <a:endParaRPr lang="zh-CN" altLang="en-US" sz="600" dirty="0">
              <a:solidFill>
                <a:srgbClr val="C00000"/>
              </a:solidFill>
            </a:endParaRPr>
          </a:p>
        </p:txBody>
      </p:sp>
      <p:cxnSp>
        <p:nvCxnSpPr>
          <p:cNvPr id="93" name="直接连接符 92"/>
          <p:cNvCxnSpPr/>
          <p:nvPr/>
        </p:nvCxnSpPr>
        <p:spPr>
          <a:xfrm>
            <a:off x="4746444" y="298577"/>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94" name="图片 93"/>
          <p:cNvPicPr>
            <a:picLocks noChangeAspect="1"/>
          </p:cNvPicPr>
          <p:nvPr/>
        </p:nvPicPr>
        <p:blipFill>
          <a:blip r:embed="rId9"/>
          <a:stretch>
            <a:fillRect/>
          </a:stretch>
        </p:blipFill>
        <p:spPr>
          <a:xfrm>
            <a:off x="4854647" y="192622"/>
            <a:ext cx="366231" cy="310365"/>
          </a:xfrm>
          <a:prstGeom prst="rect">
            <a:avLst/>
          </a:prstGeom>
        </p:spPr>
      </p:pic>
      <p:sp>
        <p:nvSpPr>
          <p:cNvPr id="95" name="矩形 94"/>
          <p:cNvSpPr/>
          <p:nvPr/>
        </p:nvSpPr>
        <p:spPr>
          <a:xfrm>
            <a:off x="4784528" y="422593"/>
            <a:ext cx="492443" cy="184666"/>
          </a:xfrm>
          <a:prstGeom prst="rect">
            <a:avLst/>
          </a:prstGeom>
        </p:spPr>
        <p:txBody>
          <a:bodyPr wrap="none">
            <a:spAutoFit/>
          </a:bodyPr>
          <a:lstStyle/>
          <a:p>
            <a:r>
              <a:rPr lang="zh-CN" altLang="en-US" sz="600" dirty="0"/>
              <a:t>教学模式</a:t>
            </a:r>
            <a:endParaRPr lang="zh-CN" altLang="en-US" sz="600" dirty="0"/>
          </a:p>
        </p:txBody>
      </p:sp>
      <p:cxnSp>
        <p:nvCxnSpPr>
          <p:cNvPr id="96" name="直接连接符 95"/>
          <p:cNvCxnSpPr/>
          <p:nvPr/>
        </p:nvCxnSpPr>
        <p:spPr>
          <a:xfrm>
            <a:off x="5278349" y="306404"/>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97" name="图片 96"/>
          <p:cNvPicPr>
            <a:picLocks noChangeAspect="1"/>
          </p:cNvPicPr>
          <p:nvPr/>
        </p:nvPicPr>
        <p:blipFill>
          <a:blip r:embed="rId10"/>
          <a:stretch>
            <a:fillRect/>
          </a:stretch>
        </p:blipFill>
        <p:spPr>
          <a:xfrm>
            <a:off x="5385171" y="232081"/>
            <a:ext cx="292377" cy="240399"/>
          </a:xfrm>
          <a:prstGeom prst="rect">
            <a:avLst/>
          </a:prstGeom>
        </p:spPr>
      </p:pic>
      <p:sp>
        <p:nvSpPr>
          <p:cNvPr id="98" name="矩形 97"/>
          <p:cNvSpPr/>
          <p:nvPr/>
        </p:nvSpPr>
        <p:spPr>
          <a:xfrm>
            <a:off x="5276971" y="422593"/>
            <a:ext cx="492443" cy="184666"/>
          </a:xfrm>
          <a:prstGeom prst="rect">
            <a:avLst/>
          </a:prstGeom>
        </p:spPr>
        <p:txBody>
          <a:bodyPr wrap="none">
            <a:spAutoFit/>
          </a:bodyPr>
          <a:lstStyle/>
          <a:p>
            <a:r>
              <a:rPr lang="zh-CN" altLang="en-US" sz="600" dirty="0"/>
              <a:t>豪华师资</a:t>
            </a:r>
            <a:endParaRPr lang="zh-CN" altLang="en-US" sz="600" dirty="0"/>
          </a:p>
        </p:txBody>
      </p:sp>
      <p:cxnSp>
        <p:nvCxnSpPr>
          <p:cNvPr id="99" name="直接连接符 98"/>
          <p:cNvCxnSpPr/>
          <p:nvPr/>
        </p:nvCxnSpPr>
        <p:spPr>
          <a:xfrm>
            <a:off x="5740715" y="306404"/>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00" name="图片 99"/>
          <p:cNvPicPr>
            <a:picLocks noChangeAspect="1"/>
          </p:cNvPicPr>
          <p:nvPr/>
        </p:nvPicPr>
        <p:blipFill>
          <a:blip r:embed="rId11"/>
          <a:stretch>
            <a:fillRect/>
          </a:stretch>
        </p:blipFill>
        <p:spPr>
          <a:xfrm>
            <a:off x="5832583" y="193693"/>
            <a:ext cx="342363" cy="228901"/>
          </a:xfrm>
          <a:prstGeom prst="rect">
            <a:avLst/>
          </a:prstGeom>
        </p:spPr>
      </p:pic>
      <p:sp>
        <p:nvSpPr>
          <p:cNvPr id="101" name="矩形 100"/>
          <p:cNvSpPr/>
          <p:nvPr/>
        </p:nvSpPr>
        <p:spPr>
          <a:xfrm>
            <a:off x="5757542" y="422593"/>
            <a:ext cx="492443" cy="184666"/>
          </a:xfrm>
          <a:prstGeom prst="rect">
            <a:avLst/>
          </a:prstGeom>
        </p:spPr>
        <p:txBody>
          <a:bodyPr wrap="none">
            <a:spAutoFit/>
          </a:bodyPr>
          <a:lstStyle/>
          <a:p>
            <a:r>
              <a:rPr lang="zh-CN" altLang="en-US" sz="600" dirty="0"/>
              <a:t>就业优势</a:t>
            </a:r>
            <a:endParaRPr lang="zh-CN" altLang="en-US" sz="600" dirty="0"/>
          </a:p>
        </p:txBody>
      </p:sp>
      <p:sp>
        <p:nvSpPr>
          <p:cNvPr id="12" name="矩形 11"/>
          <p:cNvSpPr/>
          <p:nvPr/>
        </p:nvSpPr>
        <p:spPr>
          <a:xfrm>
            <a:off x="2494477" y="2077182"/>
            <a:ext cx="569387" cy="169277"/>
          </a:xfrm>
          <a:prstGeom prst="rect">
            <a:avLst/>
          </a:prstGeom>
        </p:spPr>
        <p:txBody>
          <a:bodyPr wrap="none">
            <a:spAutoFit/>
          </a:bodyPr>
          <a:lstStyle/>
          <a:p>
            <a:pPr lvl="0" algn="ctr"/>
            <a:r>
              <a:rPr lang="zh-CN" altLang="en-US" sz="500" b="1" dirty="0">
                <a:solidFill>
                  <a:schemeClr val="bg1"/>
                </a:solidFill>
                <a:latin typeface="微软雅黑" panose="020B0503020204020204" pitchFamily="34" charset="-122"/>
                <a:ea typeface="微软雅黑" panose="020B0503020204020204" pitchFamily="34" charset="-122"/>
              </a:rPr>
              <a:t>先进教育</a:t>
            </a:r>
            <a:r>
              <a:rPr lang="zh-CN" altLang="en-US" sz="500" b="1" dirty="0" smtClean="0">
                <a:solidFill>
                  <a:schemeClr val="bg1"/>
                </a:solidFill>
                <a:latin typeface="微软雅黑" panose="020B0503020204020204" pitchFamily="34" charset="-122"/>
                <a:ea typeface="微软雅黑" panose="020B0503020204020204" pitchFamily="34" charset="-122"/>
              </a:rPr>
              <a:t>模式</a:t>
            </a:r>
            <a:endParaRPr lang="zh-CN" altLang="en-US" sz="500" b="1"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3801483" y="2077182"/>
            <a:ext cx="569387" cy="169277"/>
          </a:xfrm>
          <a:prstGeom prst="rect">
            <a:avLst/>
          </a:prstGeom>
        </p:spPr>
        <p:txBody>
          <a:bodyPr wrap="none">
            <a:spAutoFit/>
          </a:bodyPr>
          <a:lstStyle/>
          <a:p>
            <a:pPr lvl="0" algn="ctr"/>
            <a:r>
              <a:rPr lang="zh-CN" altLang="en-US" sz="500" b="1" dirty="0" smtClean="0">
                <a:solidFill>
                  <a:schemeClr val="bg1"/>
                </a:solidFill>
                <a:latin typeface="微软雅黑" panose="020B0503020204020204" pitchFamily="34" charset="-122"/>
                <a:ea typeface="微软雅黑" panose="020B0503020204020204" pitchFamily="34" charset="-122"/>
              </a:rPr>
              <a:t>最佳</a:t>
            </a:r>
            <a:r>
              <a:rPr lang="zh-CN" altLang="en-US" sz="500" b="1" dirty="0">
                <a:solidFill>
                  <a:schemeClr val="bg1"/>
                </a:solidFill>
                <a:latin typeface="微软雅黑" panose="020B0503020204020204" pitchFamily="34" charset="-122"/>
                <a:ea typeface="微软雅黑" panose="020B0503020204020204" pitchFamily="34" charset="-122"/>
              </a:rPr>
              <a:t>师资</a:t>
            </a:r>
            <a:r>
              <a:rPr lang="zh-CN" altLang="en-US" sz="500" b="1" dirty="0" smtClean="0">
                <a:solidFill>
                  <a:schemeClr val="bg1"/>
                </a:solidFill>
                <a:latin typeface="微软雅黑" panose="020B0503020204020204" pitchFamily="34" charset="-122"/>
                <a:ea typeface="微软雅黑" panose="020B0503020204020204" pitchFamily="34" charset="-122"/>
              </a:rPr>
              <a:t>组合</a:t>
            </a:r>
            <a:endParaRPr lang="zh-CN" altLang="en-US" sz="500" b="1"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4419695" y="2077182"/>
            <a:ext cx="569387" cy="169277"/>
          </a:xfrm>
          <a:prstGeom prst="rect">
            <a:avLst/>
          </a:prstGeom>
        </p:spPr>
        <p:txBody>
          <a:bodyPr wrap="none">
            <a:spAutoFit/>
          </a:bodyPr>
          <a:lstStyle/>
          <a:p>
            <a:r>
              <a:rPr lang="zh-CN" altLang="en-US" sz="500" b="1" dirty="0">
                <a:solidFill>
                  <a:schemeClr val="bg1"/>
                </a:solidFill>
                <a:latin typeface="微软雅黑" panose="020B0503020204020204" pitchFamily="34" charset="-122"/>
                <a:ea typeface="微软雅黑" panose="020B0503020204020204" pitchFamily="34" charset="-122"/>
              </a:rPr>
              <a:t>毕业选择多样</a:t>
            </a:r>
            <a:endParaRPr lang="zh-CN" altLang="en-US" sz="1400" dirty="0">
              <a:solidFill>
                <a:schemeClr val="bg1"/>
              </a:solidFill>
            </a:endParaRPr>
          </a:p>
        </p:txBody>
      </p:sp>
    </p:spTree>
    <p:extLst>
      <p:ext uri="{BB962C8B-B14F-4D97-AF65-F5344CB8AC3E}">
        <p14:creationId xmlns:p14="http://schemas.microsoft.com/office/powerpoint/2010/main" val="1832062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71005" y="8734901"/>
            <a:ext cx="6710767" cy="2258140"/>
          </a:xfrm>
          <a:prstGeom prst="rect">
            <a:avLst/>
          </a:prstGeom>
          <a:solidFill>
            <a:srgbClr val="A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3098" y="4024824"/>
            <a:ext cx="6710767" cy="2258140"/>
          </a:xfrm>
          <a:prstGeom prst="rect">
            <a:avLst/>
          </a:prstGeom>
          <a:solidFill>
            <a:srgbClr val="A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94" y="3729987"/>
            <a:ext cx="6858594" cy="301708"/>
          </a:xfrm>
          <a:prstGeom prst="rect">
            <a:avLst/>
          </a:prstGeom>
          <a:solidFill>
            <a:srgbClr val="E7E6E6"/>
          </a:solidFill>
        </p:spPr>
      </p:pic>
      <p:sp>
        <p:nvSpPr>
          <p:cNvPr id="3" name="矩形 2"/>
          <p:cNvSpPr/>
          <p:nvPr/>
        </p:nvSpPr>
        <p:spPr>
          <a:xfrm>
            <a:off x="0" y="1965165"/>
            <a:ext cx="6858000" cy="321087"/>
          </a:xfrm>
          <a:prstGeom prst="rect">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文本框 4"/>
          <p:cNvSpPr txBox="1"/>
          <p:nvPr/>
        </p:nvSpPr>
        <p:spPr>
          <a:xfrm>
            <a:off x="0" y="1987208"/>
            <a:ext cx="6858000" cy="276999"/>
          </a:xfrm>
          <a:prstGeom prst="rect">
            <a:avLst/>
          </a:prstGeom>
          <a:noFill/>
        </p:spPr>
        <p:txBody>
          <a:bodyPr wrap="square" rtlCol="0">
            <a:spAutoFit/>
          </a:bodyPr>
          <a:lstStyle/>
          <a:p>
            <a:pPr algn="ctr"/>
            <a:r>
              <a:rPr lang="zh-CN" altLang="en-US" sz="1200" b="1" dirty="0">
                <a:latin typeface="+mn-ea"/>
              </a:rPr>
              <a:t>首页</a:t>
            </a:r>
            <a:r>
              <a:rPr lang="en-US" altLang="zh-CN" sz="1200" b="1" dirty="0">
                <a:latin typeface="+mn-ea"/>
              </a:rPr>
              <a:t>    </a:t>
            </a:r>
            <a:r>
              <a:rPr lang="zh-CN" altLang="en-US" sz="1200" b="1" dirty="0">
                <a:latin typeface="+mn-ea"/>
              </a:rPr>
              <a:t>课程特色    </a:t>
            </a:r>
            <a:r>
              <a:rPr lang="zh-CN" altLang="en-US" sz="1200" b="1" dirty="0">
                <a:solidFill>
                  <a:srgbClr val="C00000"/>
                </a:solidFill>
                <a:latin typeface="+mn-ea"/>
              </a:rPr>
              <a:t>教学模式    </a:t>
            </a:r>
            <a:r>
              <a:rPr lang="zh-CN" altLang="en-US" sz="1200" b="1" dirty="0">
                <a:latin typeface="+mn-ea"/>
              </a:rPr>
              <a:t>豪华师资    就业优势    网上报名    关于我们</a:t>
            </a:r>
          </a:p>
        </p:txBody>
      </p:sp>
      <p:cxnSp>
        <p:nvCxnSpPr>
          <p:cNvPr id="8" name="直接连接符 7"/>
          <p:cNvCxnSpPr/>
          <p:nvPr/>
        </p:nvCxnSpPr>
        <p:spPr>
          <a:xfrm>
            <a:off x="1933502" y="1569140"/>
            <a:ext cx="0" cy="216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900346" y="1546335"/>
            <a:ext cx="2163848" cy="261610"/>
          </a:xfrm>
          <a:prstGeom prst="rect">
            <a:avLst/>
          </a:prstGeom>
          <a:noFill/>
        </p:spPr>
        <p:txBody>
          <a:bodyPr wrap="square" rtlCol="0">
            <a:spAutoFit/>
          </a:bodyPr>
          <a:lstStyle/>
          <a:p>
            <a:r>
              <a:rPr lang="zh-CN" altLang="en-US" sz="1100" dirty="0"/>
              <a:t>“互联网</a:t>
            </a:r>
            <a:r>
              <a:rPr lang="en-US" altLang="zh-CN" sz="1100" dirty="0"/>
              <a:t>+</a:t>
            </a:r>
            <a:r>
              <a:rPr lang="zh-CN" altLang="en-US" sz="1100" dirty="0"/>
              <a:t>移动应用”创新班</a:t>
            </a:r>
            <a:endParaRPr lang="zh-CN" altLang="en-US" sz="1100" dirty="0">
              <a:latin typeface="黑体" panose="02010609060101010101" pitchFamily="49" charset="-122"/>
              <a:ea typeface="黑体" panose="02010609060101010101" pitchFamily="49" charset="-122"/>
            </a:endParaRPr>
          </a:p>
        </p:txBody>
      </p:sp>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2970" y="1474111"/>
            <a:ext cx="1430930" cy="388396"/>
          </a:xfrm>
          <a:prstGeom prst="rect">
            <a:avLst/>
          </a:prstGeom>
        </p:spPr>
      </p:pic>
      <p:sp>
        <p:nvSpPr>
          <p:cNvPr id="14" name="文本框 13"/>
          <p:cNvSpPr txBox="1"/>
          <p:nvPr/>
        </p:nvSpPr>
        <p:spPr>
          <a:xfrm>
            <a:off x="270482" y="2704530"/>
            <a:ext cx="6317036" cy="523220"/>
          </a:xfrm>
          <a:prstGeom prst="rect">
            <a:avLst/>
          </a:prstGeom>
          <a:noFill/>
        </p:spPr>
        <p:txBody>
          <a:bodyPr wrap="square" rtlCol="0">
            <a:spAutoFit/>
          </a:bodyPr>
          <a:lstStyle/>
          <a:p>
            <a:pPr lvl="0" algn="ctr"/>
            <a:r>
              <a:rPr lang="zh-CN" altLang="en-US" sz="1400" b="1" dirty="0">
                <a:solidFill>
                  <a:prstClr val="black"/>
                </a:solidFill>
                <a:latin typeface="微软雅黑" panose="020B0503020204020204" pitchFamily="34" charset="-122"/>
                <a:ea typeface="微软雅黑" panose="020B0503020204020204" pitchFamily="34" charset="-122"/>
              </a:rPr>
              <a:t>我们的优势做成高清大图</a:t>
            </a:r>
          </a:p>
          <a:p>
            <a:pPr lvl="0" algn="ctr"/>
            <a:r>
              <a:rPr lang="zh-CN" altLang="en-US" sz="1400" b="1" dirty="0">
                <a:solidFill>
                  <a:prstClr val="black"/>
                </a:solidFill>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课程</a:t>
            </a:r>
            <a:r>
              <a:rPr lang="en-US" altLang="zh-CN" sz="1400" b="1" dirty="0">
                <a:latin typeface="微软雅黑" panose="020B0503020204020204" pitchFamily="34" charset="-122"/>
                <a:ea typeface="微软雅黑" panose="020B0503020204020204" pitchFamily="34" charset="-122"/>
              </a:rPr>
              <a:t>&amp;</a:t>
            </a:r>
            <a:r>
              <a:rPr lang="zh-CN" altLang="en-US" sz="1400" b="1" dirty="0">
                <a:latin typeface="微软雅黑" panose="020B0503020204020204" pitchFamily="34" charset="-122"/>
                <a:ea typeface="微软雅黑" panose="020B0503020204020204" pitchFamily="34" charset="-122"/>
              </a:rPr>
              <a:t>业界壹体化</a:t>
            </a:r>
            <a:r>
              <a:rPr lang="zh-CN" altLang="en-US" sz="1400" b="1" dirty="0">
                <a:solidFill>
                  <a:prstClr val="black"/>
                </a:solidFill>
                <a:latin typeface="微软雅黑" panose="020B0503020204020204" pitchFamily="34" charset="-122"/>
                <a:ea typeface="微软雅黑" panose="020B0503020204020204" pitchFamily="34" charset="-122"/>
              </a:rPr>
              <a:t>、</a:t>
            </a:r>
            <a:r>
              <a:rPr lang="zh-CN" altLang="en-US" sz="1400" b="1" dirty="0">
                <a:solidFill>
                  <a:srgbClr val="C00000"/>
                </a:solidFill>
                <a:latin typeface="微软雅黑" panose="020B0503020204020204" pitchFamily="34" charset="-122"/>
                <a:ea typeface="微软雅黑" panose="020B0503020204020204" pitchFamily="34" charset="-122"/>
              </a:rPr>
              <a:t>先进教育模式</a:t>
            </a:r>
            <a:r>
              <a:rPr lang="zh-CN" altLang="en-US" sz="1400" b="1" dirty="0">
                <a:solidFill>
                  <a:prstClr val="black"/>
                </a:solidFill>
                <a:latin typeface="微软雅黑" panose="020B0503020204020204" pitchFamily="34" charset="-122"/>
                <a:ea typeface="微软雅黑" panose="020B0503020204020204" pitchFamily="34" charset="-122"/>
              </a:rPr>
              <a:t>、最佳师资组合、毕业选择多样</a:t>
            </a:r>
          </a:p>
        </p:txBody>
      </p:sp>
      <p:sp>
        <p:nvSpPr>
          <p:cNvPr id="46" name="矩形 45"/>
          <p:cNvSpPr/>
          <p:nvPr/>
        </p:nvSpPr>
        <p:spPr>
          <a:xfrm>
            <a:off x="0" y="16303533"/>
            <a:ext cx="6858000" cy="2564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p:cNvSpPr/>
          <p:nvPr/>
        </p:nvSpPr>
        <p:spPr>
          <a:xfrm>
            <a:off x="1831102" y="3750794"/>
            <a:ext cx="3288080" cy="261610"/>
          </a:xfrm>
          <a:prstGeom prst="rect">
            <a:avLst/>
          </a:prstGeom>
        </p:spPr>
        <p:txBody>
          <a:bodyPr wrap="none">
            <a:spAutoFit/>
          </a:bodyPr>
          <a:lstStyle/>
          <a:p>
            <a:r>
              <a:rPr lang="zh-CN" altLang="en-US" sz="1100" b="1" dirty="0">
                <a:solidFill>
                  <a:srgbClr val="C00000"/>
                </a:solidFill>
                <a:latin typeface="+mn-ea"/>
              </a:rPr>
              <a:t>大一大二：制定系统化理论体系，明确的学习方向</a:t>
            </a:r>
          </a:p>
        </p:txBody>
      </p:sp>
      <p:pic>
        <p:nvPicPr>
          <p:cNvPr id="47" name="图片 46"/>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0" y="6281876"/>
            <a:ext cx="6858594" cy="301708"/>
          </a:xfrm>
          <a:prstGeom prst="rect">
            <a:avLst/>
          </a:prstGeom>
        </p:spPr>
      </p:pic>
      <p:sp>
        <p:nvSpPr>
          <p:cNvPr id="48" name="矩形 47"/>
          <p:cNvSpPr/>
          <p:nvPr/>
        </p:nvSpPr>
        <p:spPr>
          <a:xfrm>
            <a:off x="2323467" y="6314873"/>
            <a:ext cx="2582758" cy="261610"/>
          </a:xfrm>
          <a:prstGeom prst="rect">
            <a:avLst/>
          </a:prstGeom>
        </p:spPr>
        <p:txBody>
          <a:bodyPr wrap="none">
            <a:spAutoFit/>
          </a:bodyPr>
          <a:lstStyle/>
          <a:p>
            <a:r>
              <a:rPr lang="zh-CN" altLang="en-US" sz="1100" b="1" dirty="0">
                <a:solidFill>
                  <a:srgbClr val="C00000"/>
                </a:solidFill>
                <a:latin typeface="+mn-ea"/>
              </a:rPr>
              <a:t>大三：项目导学，荣誉驱动，学习反转</a:t>
            </a:r>
            <a:endParaRPr lang="zh-CN" altLang="en-US" sz="1100" b="1" dirty="0">
              <a:solidFill>
                <a:srgbClr val="C00000"/>
              </a:solidFill>
              <a:latin typeface="+mn-ea"/>
            </a:endParaRPr>
          </a:p>
        </p:txBody>
      </p:sp>
      <p:sp>
        <p:nvSpPr>
          <p:cNvPr id="49" name="矩形 48"/>
          <p:cNvSpPr/>
          <p:nvPr/>
        </p:nvSpPr>
        <p:spPr>
          <a:xfrm>
            <a:off x="72326" y="6583586"/>
            <a:ext cx="6710767" cy="186789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 name="图片 49"/>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94" y="8450394"/>
            <a:ext cx="6858594" cy="301708"/>
          </a:xfrm>
          <a:prstGeom prst="rect">
            <a:avLst/>
          </a:prstGeom>
        </p:spPr>
      </p:pic>
      <p:sp>
        <p:nvSpPr>
          <p:cNvPr id="51" name="矩形 50"/>
          <p:cNvSpPr/>
          <p:nvPr/>
        </p:nvSpPr>
        <p:spPr>
          <a:xfrm>
            <a:off x="2676129" y="8476348"/>
            <a:ext cx="1877437" cy="261610"/>
          </a:xfrm>
          <a:prstGeom prst="rect">
            <a:avLst/>
          </a:prstGeom>
        </p:spPr>
        <p:txBody>
          <a:bodyPr wrap="none">
            <a:spAutoFit/>
          </a:bodyPr>
          <a:lstStyle/>
          <a:p>
            <a:r>
              <a:rPr lang="zh-CN" altLang="en-US" sz="1100" b="1" dirty="0">
                <a:solidFill>
                  <a:srgbClr val="C00000"/>
                </a:solidFill>
                <a:latin typeface="+mn-ea"/>
              </a:rPr>
              <a:t>大四：顶岗实习，职场进阶</a:t>
            </a:r>
            <a:endParaRPr lang="zh-CN" altLang="en-US" sz="1100" b="1" dirty="0">
              <a:solidFill>
                <a:srgbClr val="C00000"/>
              </a:solidFill>
              <a:latin typeface="+mn-ea"/>
            </a:endParaRPr>
          </a:p>
        </p:txBody>
      </p:sp>
      <p:pic>
        <p:nvPicPr>
          <p:cNvPr id="54" name="图片 5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0" y="10999782"/>
            <a:ext cx="6858594" cy="301708"/>
          </a:xfrm>
          <a:prstGeom prst="rect">
            <a:avLst/>
          </a:prstGeom>
        </p:spPr>
      </p:pic>
      <p:sp>
        <p:nvSpPr>
          <p:cNvPr id="55" name="矩形 54"/>
          <p:cNvSpPr/>
          <p:nvPr/>
        </p:nvSpPr>
        <p:spPr>
          <a:xfrm>
            <a:off x="3135948" y="10998528"/>
            <a:ext cx="678391" cy="261610"/>
          </a:xfrm>
          <a:prstGeom prst="rect">
            <a:avLst/>
          </a:prstGeom>
        </p:spPr>
        <p:txBody>
          <a:bodyPr wrap="none">
            <a:spAutoFit/>
          </a:bodyPr>
          <a:lstStyle/>
          <a:p>
            <a:r>
              <a:rPr lang="en-US" altLang="zh-CN" sz="1100" b="1" dirty="0">
                <a:solidFill>
                  <a:srgbClr val="C00000"/>
                </a:solidFill>
                <a:latin typeface="+mn-ea"/>
              </a:rPr>
              <a:t>APP</a:t>
            </a:r>
            <a:r>
              <a:rPr lang="zh-CN" altLang="en-US" sz="1100" b="1" dirty="0">
                <a:solidFill>
                  <a:srgbClr val="C00000"/>
                </a:solidFill>
                <a:latin typeface="+mn-ea"/>
              </a:rPr>
              <a:t>对比</a:t>
            </a:r>
          </a:p>
        </p:txBody>
      </p:sp>
      <p:sp>
        <p:nvSpPr>
          <p:cNvPr id="57" name="矩形 56"/>
          <p:cNvSpPr/>
          <p:nvPr/>
        </p:nvSpPr>
        <p:spPr>
          <a:xfrm>
            <a:off x="1657038" y="11320415"/>
            <a:ext cx="4531316" cy="307777"/>
          </a:xfrm>
          <a:prstGeom prst="rect">
            <a:avLst/>
          </a:prstGeom>
        </p:spPr>
        <p:txBody>
          <a:bodyPr wrap="square">
            <a:spAutoFit/>
          </a:bodyPr>
          <a:lstStyle/>
          <a:p>
            <a:pPr lvl="0"/>
            <a:r>
              <a:rPr lang="zh-CN" altLang="en-US" sz="1400" b="1" dirty="0">
                <a:solidFill>
                  <a:prstClr val="black"/>
                </a:solidFill>
                <a:latin typeface="微软雅黑" panose="020B0503020204020204" pitchFamily="34" charset="-122"/>
                <a:ea typeface="微软雅黑" panose="020B0503020204020204" pitchFamily="34" charset="-122"/>
              </a:rPr>
              <a:t>（其他大学生</a:t>
            </a:r>
            <a:r>
              <a:rPr lang="en-US" altLang="zh-CN" sz="1400" b="1" dirty="0">
                <a:solidFill>
                  <a:prstClr val="black"/>
                </a:solidFill>
                <a:latin typeface="微软雅黑" panose="020B0503020204020204" pitchFamily="34" charset="-122"/>
                <a:ea typeface="微软雅黑" panose="020B0503020204020204" pitchFamily="34" charset="-122"/>
              </a:rPr>
              <a:t>vs</a:t>
            </a:r>
            <a:r>
              <a:rPr lang="zh-CN" altLang="en-US" sz="1400" b="1" dirty="0">
                <a:solidFill>
                  <a:prstClr val="black"/>
                </a:solidFill>
                <a:latin typeface="微软雅黑" panose="020B0503020204020204" pitchFamily="34" charset="-122"/>
                <a:ea typeface="微软雅黑" panose="020B0503020204020204" pitchFamily="34" charset="-122"/>
              </a:rPr>
              <a:t>互联网</a:t>
            </a:r>
            <a:r>
              <a:rPr lang="en-US" altLang="zh-CN" sz="1400" b="1" dirty="0">
                <a:solidFill>
                  <a:prstClr val="black"/>
                </a:solidFill>
                <a:latin typeface="微软雅黑" panose="020B0503020204020204" pitchFamily="34" charset="-122"/>
                <a:ea typeface="微软雅黑" panose="020B0503020204020204" pitchFamily="34" charset="-122"/>
              </a:rPr>
              <a:t>+</a:t>
            </a:r>
            <a:r>
              <a:rPr lang="zh-CN" altLang="en-US" sz="1400" b="1" dirty="0">
                <a:solidFill>
                  <a:prstClr val="black"/>
                </a:solidFill>
                <a:latin typeface="微软雅黑" panose="020B0503020204020204" pitchFamily="34" charset="-122"/>
                <a:ea typeface="微软雅黑" panose="020B0503020204020204" pitchFamily="34" charset="-122"/>
              </a:rPr>
              <a:t>移动创新班大学生）</a:t>
            </a:r>
          </a:p>
        </p:txBody>
      </p:sp>
      <p:pic>
        <p:nvPicPr>
          <p:cNvPr id="58" name="图片 57"/>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0" y="13809526"/>
            <a:ext cx="6858594" cy="301708"/>
          </a:xfrm>
          <a:prstGeom prst="rect">
            <a:avLst/>
          </a:prstGeom>
        </p:spPr>
      </p:pic>
      <p:sp>
        <p:nvSpPr>
          <p:cNvPr id="59" name="矩形 58"/>
          <p:cNvSpPr/>
          <p:nvPr/>
        </p:nvSpPr>
        <p:spPr>
          <a:xfrm>
            <a:off x="3171213" y="13829575"/>
            <a:ext cx="607859" cy="261610"/>
          </a:xfrm>
          <a:prstGeom prst="rect">
            <a:avLst/>
          </a:prstGeom>
        </p:spPr>
        <p:txBody>
          <a:bodyPr wrap="none">
            <a:spAutoFit/>
          </a:bodyPr>
          <a:lstStyle/>
          <a:p>
            <a:r>
              <a:rPr lang="zh-CN" altLang="en-US" sz="1100" b="1" dirty="0">
                <a:solidFill>
                  <a:srgbClr val="C00000"/>
                </a:solidFill>
                <a:latin typeface="+mn-ea"/>
              </a:rPr>
              <a:t>作品展</a:t>
            </a:r>
          </a:p>
        </p:txBody>
      </p:sp>
      <p:sp>
        <p:nvSpPr>
          <p:cNvPr id="2" name="矩形 1"/>
          <p:cNvSpPr/>
          <p:nvPr/>
        </p:nvSpPr>
        <p:spPr>
          <a:xfrm>
            <a:off x="2840992" y="4778543"/>
            <a:ext cx="1338828" cy="369332"/>
          </a:xfrm>
          <a:prstGeom prst="rect">
            <a:avLst/>
          </a:prstGeom>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（自绘图）</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3" name="矩形 42"/>
          <p:cNvSpPr/>
          <p:nvPr/>
        </p:nvSpPr>
        <p:spPr>
          <a:xfrm>
            <a:off x="2945432" y="7317210"/>
            <a:ext cx="1338828" cy="369332"/>
          </a:xfrm>
          <a:prstGeom prst="rect">
            <a:avLst/>
          </a:prstGeom>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（自绘图）</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1917664" y="9497744"/>
            <a:ext cx="3185487" cy="369332"/>
          </a:xfrm>
          <a:prstGeom prst="rect">
            <a:avLst/>
          </a:prstGeom>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（找中信和我院要实习图片）</a:t>
            </a:r>
            <a:endParaRPr lang="en-US" altLang="zh-CN" b="1" dirty="0">
              <a:solidFill>
                <a:schemeClr val="bg1"/>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5"/>
          <a:stretch>
            <a:fillRect/>
          </a:stretch>
        </p:blipFill>
        <p:spPr>
          <a:xfrm>
            <a:off x="1785798" y="11647115"/>
            <a:ext cx="3256257" cy="2062483"/>
          </a:xfrm>
          <a:prstGeom prst="rect">
            <a:avLst/>
          </a:prstGeom>
        </p:spPr>
      </p:pic>
      <p:sp>
        <p:nvSpPr>
          <p:cNvPr id="15" name="矩形 14"/>
          <p:cNvSpPr/>
          <p:nvPr/>
        </p:nvSpPr>
        <p:spPr>
          <a:xfrm>
            <a:off x="1584123" y="14436412"/>
            <a:ext cx="4263904" cy="369332"/>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找中信、农大创新实验室要作品截图</a:t>
            </a:r>
            <a:endParaRPr lang="zh-CN" altLang="en-US" dirty="0"/>
          </a:p>
        </p:txBody>
      </p:sp>
      <p:pic>
        <p:nvPicPr>
          <p:cNvPr id="73" name="图片 72"/>
          <p:cNvPicPr>
            <a:picLocks noChangeAspect="1"/>
          </p:cNvPicPr>
          <p:nvPr/>
        </p:nvPicPr>
        <p:blipFill>
          <a:blip r:embed="rId6"/>
          <a:stretch>
            <a:fillRect/>
          </a:stretch>
        </p:blipFill>
        <p:spPr>
          <a:xfrm>
            <a:off x="4327485" y="1495738"/>
            <a:ext cx="357396" cy="290384"/>
          </a:xfrm>
          <a:prstGeom prst="rect">
            <a:avLst/>
          </a:prstGeom>
        </p:spPr>
      </p:pic>
      <p:sp>
        <p:nvSpPr>
          <p:cNvPr id="74" name="矩形 73"/>
          <p:cNvSpPr/>
          <p:nvPr/>
        </p:nvSpPr>
        <p:spPr>
          <a:xfrm>
            <a:off x="4282029" y="1739329"/>
            <a:ext cx="492443" cy="184666"/>
          </a:xfrm>
          <a:prstGeom prst="rect">
            <a:avLst/>
          </a:prstGeom>
        </p:spPr>
        <p:txBody>
          <a:bodyPr wrap="none">
            <a:spAutoFit/>
          </a:bodyPr>
          <a:lstStyle/>
          <a:p>
            <a:r>
              <a:rPr lang="zh-CN" altLang="en-US" sz="600" dirty="0"/>
              <a:t>课程特色</a:t>
            </a:r>
            <a:endParaRPr lang="zh-CN" altLang="en-US" sz="600" dirty="0"/>
          </a:p>
        </p:txBody>
      </p:sp>
      <p:cxnSp>
        <p:nvCxnSpPr>
          <p:cNvPr id="75" name="直接连接符 74"/>
          <p:cNvCxnSpPr/>
          <p:nvPr/>
        </p:nvCxnSpPr>
        <p:spPr>
          <a:xfrm>
            <a:off x="4746444" y="1615313"/>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76" name="图片 75"/>
          <p:cNvPicPr>
            <a:picLocks noChangeAspect="1"/>
          </p:cNvPicPr>
          <p:nvPr/>
        </p:nvPicPr>
        <p:blipFill>
          <a:blip r:embed="rId7"/>
          <a:stretch>
            <a:fillRect/>
          </a:stretch>
        </p:blipFill>
        <p:spPr>
          <a:xfrm>
            <a:off x="4854647" y="1509358"/>
            <a:ext cx="366231" cy="310365"/>
          </a:xfrm>
          <a:prstGeom prst="rect">
            <a:avLst/>
          </a:prstGeom>
        </p:spPr>
      </p:pic>
      <p:sp>
        <p:nvSpPr>
          <p:cNvPr id="77" name="矩形 76"/>
          <p:cNvSpPr/>
          <p:nvPr/>
        </p:nvSpPr>
        <p:spPr>
          <a:xfrm>
            <a:off x="4784528" y="1739329"/>
            <a:ext cx="492443" cy="184666"/>
          </a:xfrm>
          <a:prstGeom prst="rect">
            <a:avLst/>
          </a:prstGeom>
        </p:spPr>
        <p:txBody>
          <a:bodyPr wrap="none">
            <a:spAutoFit/>
          </a:bodyPr>
          <a:lstStyle/>
          <a:p>
            <a:r>
              <a:rPr lang="zh-CN" altLang="en-US" sz="600" dirty="0">
                <a:solidFill>
                  <a:srgbClr val="C00000"/>
                </a:solidFill>
              </a:rPr>
              <a:t>教学模式</a:t>
            </a:r>
            <a:endParaRPr lang="zh-CN" altLang="en-US" sz="600" dirty="0">
              <a:solidFill>
                <a:srgbClr val="C00000"/>
              </a:solidFill>
            </a:endParaRPr>
          </a:p>
        </p:txBody>
      </p:sp>
      <p:cxnSp>
        <p:nvCxnSpPr>
          <p:cNvPr id="78" name="直接连接符 77"/>
          <p:cNvCxnSpPr/>
          <p:nvPr/>
        </p:nvCxnSpPr>
        <p:spPr>
          <a:xfrm>
            <a:off x="5278349" y="1623140"/>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79" name="图片 78"/>
          <p:cNvPicPr>
            <a:picLocks noChangeAspect="1"/>
          </p:cNvPicPr>
          <p:nvPr/>
        </p:nvPicPr>
        <p:blipFill>
          <a:blip r:embed="rId8"/>
          <a:stretch>
            <a:fillRect/>
          </a:stretch>
        </p:blipFill>
        <p:spPr>
          <a:xfrm>
            <a:off x="5385171" y="1548817"/>
            <a:ext cx="292377" cy="240399"/>
          </a:xfrm>
          <a:prstGeom prst="rect">
            <a:avLst/>
          </a:prstGeom>
        </p:spPr>
      </p:pic>
      <p:sp>
        <p:nvSpPr>
          <p:cNvPr id="80" name="矩形 79"/>
          <p:cNvSpPr/>
          <p:nvPr/>
        </p:nvSpPr>
        <p:spPr>
          <a:xfrm>
            <a:off x="5276971" y="1739329"/>
            <a:ext cx="492443" cy="184666"/>
          </a:xfrm>
          <a:prstGeom prst="rect">
            <a:avLst/>
          </a:prstGeom>
        </p:spPr>
        <p:txBody>
          <a:bodyPr wrap="none">
            <a:spAutoFit/>
          </a:bodyPr>
          <a:lstStyle/>
          <a:p>
            <a:r>
              <a:rPr lang="zh-CN" altLang="en-US" sz="600" dirty="0"/>
              <a:t>豪华师资</a:t>
            </a:r>
            <a:endParaRPr lang="zh-CN" altLang="en-US" sz="600" dirty="0"/>
          </a:p>
        </p:txBody>
      </p:sp>
      <p:cxnSp>
        <p:nvCxnSpPr>
          <p:cNvPr id="81" name="直接连接符 80"/>
          <p:cNvCxnSpPr/>
          <p:nvPr/>
        </p:nvCxnSpPr>
        <p:spPr>
          <a:xfrm>
            <a:off x="5740715" y="1623140"/>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82" name="图片 81"/>
          <p:cNvPicPr>
            <a:picLocks noChangeAspect="1"/>
          </p:cNvPicPr>
          <p:nvPr/>
        </p:nvPicPr>
        <p:blipFill>
          <a:blip r:embed="rId9"/>
          <a:stretch>
            <a:fillRect/>
          </a:stretch>
        </p:blipFill>
        <p:spPr>
          <a:xfrm>
            <a:off x="5832583" y="1510429"/>
            <a:ext cx="342363" cy="228901"/>
          </a:xfrm>
          <a:prstGeom prst="rect">
            <a:avLst/>
          </a:prstGeom>
        </p:spPr>
      </p:pic>
      <p:sp>
        <p:nvSpPr>
          <p:cNvPr id="83" name="矩形 82"/>
          <p:cNvSpPr/>
          <p:nvPr/>
        </p:nvSpPr>
        <p:spPr>
          <a:xfrm>
            <a:off x="5757542" y="1739329"/>
            <a:ext cx="492443" cy="184666"/>
          </a:xfrm>
          <a:prstGeom prst="rect">
            <a:avLst/>
          </a:prstGeom>
        </p:spPr>
        <p:txBody>
          <a:bodyPr wrap="none">
            <a:spAutoFit/>
          </a:bodyPr>
          <a:lstStyle/>
          <a:p>
            <a:r>
              <a:rPr lang="zh-CN" altLang="en-US" sz="600" dirty="0"/>
              <a:t>就业优势</a:t>
            </a:r>
            <a:endParaRPr lang="zh-CN" altLang="en-US" sz="600" dirty="0"/>
          </a:p>
        </p:txBody>
      </p:sp>
    </p:spTree>
    <p:extLst>
      <p:ext uri="{BB962C8B-B14F-4D97-AF65-F5344CB8AC3E}">
        <p14:creationId xmlns:p14="http://schemas.microsoft.com/office/powerpoint/2010/main" val="39270258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71005" y="10615660"/>
            <a:ext cx="6710767" cy="2769294"/>
          </a:xfrm>
          <a:prstGeom prst="rect">
            <a:avLst/>
          </a:prstGeom>
          <a:solidFill>
            <a:srgbClr val="A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3098" y="4727416"/>
            <a:ext cx="6710767" cy="2616999"/>
          </a:xfrm>
          <a:prstGeom prst="rect">
            <a:avLst/>
          </a:prstGeom>
          <a:solidFill>
            <a:srgbClr val="A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94" y="4432578"/>
            <a:ext cx="6858594" cy="301708"/>
          </a:xfrm>
          <a:prstGeom prst="rect">
            <a:avLst/>
          </a:prstGeom>
          <a:solidFill>
            <a:srgbClr val="E7E6E6"/>
          </a:solidFill>
        </p:spPr>
      </p:pic>
      <p:sp>
        <p:nvSpPr>
          <p:cNvPr id="3" name="矩形 2"/>
          <p:cNvSpPr/>
          <p:nvPr/>
        </p:nvSpPr>
        <p:spPr>
          <a:xfrm>
            <a:off x="0" y="1965165"/>
            <a:ext cx="6858000" cy="321087"/>
          </a:xfrm>
          <a:prstGeom prst="rect">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文本框 4"/>
          <p:cNvSpPr txBox="1"/>
          <p:nvPr/>
        </p:nvSpPr>
        <p:spPr>
          <a:xfrm>
            <a:off x="0" y="1987208"/>
            <a:ext cx="6858000" cy="276999"/>
          </a:xfrm>
          <a:prstGeom prst="rect">
            <a:avLst/>
          </a:prstGeom>
          <a:noFill/>
        </p:spPr>
        <p:txBody>
          <a:bodyPr wrap="square" rtlCol="0">
            <a:spAutoFit/>
          </a:bodyPr>
          <a:lstStyle/>
          <a:p>
            <a:pPr algn="ctr"/>
            <a:r>
              <a:rPr lang="zh-CN" altLang="en-US" sz="1200" b="1" dirty="0">
                <a:latin typeface="+mn-ea"/>
              </a:rPr>
              <a:t>首页</a:t>
            </a:r>
            <a:r>
              <a:rPr lang="en-US" altLang="zh-CN" sz="1200" b="1" dirty="0">
                <a:latin typeface="+mn-ea"/>
              </a:rPr>
              <a:t>    </a:t>
            </a:r>
            <a:r>
              <a:rPr lang="zh-CN" altLang="en-US" sz="1200" b="1" dirty="0">
                <a:latin typeface="+mn-ea"/>
              </a:rPr>
              <a:t>课程特色    教学模式    </a:t>
            </a:r>
            <a:r>
              <a:rPr lang="zh-CN" altLang="en-US" sz="1200" b="1" dirty="0">
                <a:solidFill>
                  <a:srgbClr val="C00000"/>
                </a:solidFill>
                <a:latin typeface="+mn-ea"/>
              </a:rPr>
              <a:t>豪华师资    </a:t>
            </a:r>
            <a:r>
              <a:rPr lang="zh-CN" altLang="en-US" sz="1200" b="1" dirty="0">
                <a:latin typeface="+mn-ea"/>
              </a:rPr>
              <a:t>就业优势    网上报名    关于我们</a:t>
            </a:r>
          </a:p>
        </p:txBody>
      </p:sp>
      <p:cxnSp>
        <p:nvCxnSpPr>
          <p:cNvPr id="8" name="直接连接符 7"/>
          <p:cNvCxnSpPr/>
          <p:nvPr/>
        </p:nvCxnSpPr>
        <p:spPr>
          <a:xfrm>
            <a:off x="1933502" y="1569140"/>
            <a:ext cx="0" cy="216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900346" y="1546335"/>
            <a:ext cx="2163848" cy="261610"/>
          </a:xfrm>
          <a:prstGeom prst="rect">
            <a:avLst/>
          </a:prstGeom>
          <a:noFill/>
        </p:spPr>
        <p:txBody>
          <a:bodyPr wrap="square" rtlCol="0">
            <a:spAutoFit/>
          </a:bodyPr>
          <a:lstStyle/>
          <a:p>
            <a:r>
              <a:rPr lang="zh-CN" altLang="en-US" sz="1100" dirty="0"/>
              <a:t>“互联网</a:t>
            </a:r>
            <a:r>
              <a:rPr lang="en-US" altLang="zh-CN" sz="1100" dirty="0"/>
              <a:t>+</a:t>
            </a:r>
            <a:r>
              <a:rPr lang="zh-CN" altLang="en-US" sz="1100" dirty="0"/>
              <a:t>移动应用”创新班</a:t>
            </a:r>
            <a:endParaRPr lang="zh-CN" altLang="en-US" sz="1100" dirty="0">
              <a:latin typeface="黑体" panose="02010609060101010101" pitchFamily="49" charset="-122"/>
              <a:ea typeface="黑体" panose="02010609060101010101" pitchFamily="49" charset="-122"/>
            </a:endParaRPr>
          </a:p>
        </p:txBody>
      </p:sp>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2970" y="1474111"/>
            <a:ext cx="1430930" cy="388396"/>
          </a:xfrm>
          <a:prstGeom prst="rect">
            <a:avLst/>
          </a:prstGeom>
        </p:spPr>
      </p:pic>
      <p:sp>
        <p:nvSpPr>
          <p:cNvPr id="14" name="文本框 13"/>
          <p:cNvSpPr txBox="1"/>
          <p:nvPr/>
        </p:nvSpPr>
        <p:spPr>
          <a:xfrm>
            <a:off x="266038" y="2963931"/>
            <a:ext cx="6317036" cy="523220"/>
          </a:xfrm>
          <a:prstGeom prst="rect">
            <a:avLst/>
          </a:prstGeom>
          <a:noFill/>
        </p:spPr>
        <p:txBody>
          <a:bodyPr wrap="square" rtlCol="0">
            <a:spAutoFit/>
          </a:bodyPr>
          <a:lstStyle/>
          <a:p>
            <a:pPr lvl="0" algn="ctr"/>
            <a:r>
              <a:rPr lang="zh-CN" altLang="en-US" sz="1400" b="1" dirty="0">
                <a:solidFill>
                  <a:prstClr val="black"/>
                </a:solidFill>
                <a:latin typeface="微软雅黑" panose="020B0503020204020204" pitchFamily="34" charset="-122"/>
                <a:ea typeface="微软雅黑" panose="020B0503020204020204" pitchFamily="34" charset="-122"/>
              </a:rPr>
              <a:t>我们的优势做成高清大图</a:t>
            </a:r>
          </a:p>
          <a:p>
            <a:pPr lvl="0" algn="ctr"/>
            <a:r>
              <a:rPr lang="zh-CN" altLang="en-US" sz="1400" b="1" dirty="0">
                <a:solidFill>
                  <a:prstClr val="black"/>
                </a:solidFill>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课程</a:t>
            </a:r>
            <a:r>
              <a:rPr lang="en-US" altLang="zh-CN" sz="1400" b="1" dirty="0">
                <a:latin typeface="微软雅黑" panose="020B0503020204020204" pitchFamily="34" charset="-122"/>
                <a:ea typeface="微软雅黑" panose="020B0503020204020204" pitchFamily="34" charset="-122"/>
              </a:rPr>
              <a:t>&amp;</a:t>
            </a:r>
            <a:r>
              <a:rPr lang="zh-CN" altLang="en-US" sz="1400" b="1" dirty="0">
                <a:latin typeface="微软雅黑" panose="020B0503020204020204" pitchFamily="34" charset="-122"/>
                <a:ea typeface="微软雅黑" panose="020B0503020204020204" pitchFamily="34" charset="-122"/>
              </a:rPr>
              <a:t>业界壹体化</a:t>
            </a:r>
            <a:r>
              <a:rPr lang="zh-CN" altLang="en-US" sz="1400" b="1" dirty="0">
                <a:solidFill>
                  <a:prstClr val="black"/>
                </a:solidFill>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先进教育模式</a:t>
            </a:r>
            <a:r>
              <a:rPr lang="zh-CN" altLang="en-US" sz="1400" b="1" dirty="0">
                <a:solidFill>
                  <a:prstClr val="black"/>
                </a:solidFill>
                <a:latin typeface="微软雅黑" panose="020B0503020204020204" pitchFamily="34" charset="-122"/>
                <a:ea typeface="微软雅黑" panose="020B0503020204020204" pitchFamily="34" charset="-122"/>
              </a:rPr>
              <a:t>、</a:t>
            </a:r>
            <a:r>
              <a:rPr lang="zh-CN" altLang="en-US" sz="1400" b="1" dirty="0">
                <a:solidFill>
                  <a:srgbClr val="AC0000"/>
                </a:solidFill>
                <a:latin typeface="微软雅黑" panose="020B0503020204020204" pitchFamily="34" charset="-122"/>
                <a:ea typeface="微软雅黑" panose="020B0503020204020204" pitchFamily="34" charset="-122"/>
              </a:rPr>
              <a:t>最佳师资组合</a:t>
            </a:r>
            <a:r>
              <a:rPr lang="zh-CN" altLang="en-US" sz="1400" b="1" dirty="0">
                <a:solidFill>
                  <a:prstClr val="black"/>
                </a:solidFill>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毕业选择多样</a:t>
            </a:r>
          </a:p>
        </p:txBody>
      </p:sp>
      <p:sp>
        <p:nvSpPr>
          <p:cNvPr id="46" name="矩形 45"/>
          <p:cNvSpPr/>
          <p:nvPr/>
        </p:nvSpPr>
        <p:spPr>
          <a:xfrm>
            <a:off x="0" y="16303533"/>
            <a:ext cx="6858000" cy="2564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p:cNvSpPr/>
          <p:nvPr/>
        </p:nvSpPr>
        <p:spPr>
          <a:xfrm>
            <a:off x="3173775" y="4449851"/>
            <a:ext cx="748923" cy="261610"/>
          </a:xfrm>
          <a:prstGeom prst="rect">
            <a:avLst/>
          </a:prstGeom>
        </p:spPr>
        <p:txBody>
          <a:bodyPr wrap="none">
            <a:spAutoFit/>
          </a:bodyPr>
          <a:lstStyle/>
          <a:p>
            <a:r>
              <a:rPr lang="zh-CN" altLang="en-US" sz="1100" b="1" dirty="0">
                <a:solidFill>
                  <a:srgbClr val="C00000"/>
                </a:solidFill>
                <a:latin typeface="+mn-ea"/>
              </a:rPr>
              <a:t>师资比例</a:t>
            </a:r>
          </a:p>
        </p:txBody>
      </p:sp>
      <p:pic>
        <p:nvPicPr>
          <p:cNvPr id="47" name="图片 46"/>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0" y="7351259"/>
            <a:ext cx="6858594" cy="301708"/>
          </a:xfrm>
          <a:prstGeom prst="rect">
            <a:avLst/>
          </a:prstGeom>
        </p:spPr>
      </p:pic>
      <p:sp>
        <p:nvSpPr>
          <p:cNvPr id="48" name="矩形 47"/>
          <p:cNvSpPr/>
          <p:nvPr/>
        </p:nvSpPr>
        <p:spPr>
          <a:xfrm>
            <a:off x="3171213" y="7364395"/>
            <a:ext cx="748923" cy="261610"/>
          </a:xfrm>
          <a:prstGeom prst="rect">
            <a:avLst/>
          </a:prstGeom>
        </p:spPr>
        <p:txBody>
          <a:bodyPr wrap="none">
            <a:spAutoFit/>
          </a:bodyPr>
          <a:lstStyle/>
          <a:p>
            <a:r>
              <a:rPr lang="zh-CN" altLang="en-US" sz="1100" b="1" dirty="0">
                <a:solidFill>
                  <a:srgbClr val="C00000"/>
                </a:solidFill>
                <a:latin typeface="+mn-ea"/>
              </a:rPr>
              <a:t>大学讲师</a:t>
            </a:r>
            <a:endParaRPr lang="zh-CN" altLang="en-US" sz="1100" b="1" dirty="0">
              <a:solidFill>
                <a:srgbClr val="C00000"/>
              </a:solidFill>
              <a:latin typeface="+mn-ea"/>
            </a:endParaRPr>
          </a:p>
        </p:txBody>
      </p:sp>
      <p:sp>
        <p:nvSpPr>
          <p:cNvPr id="49" name="矩形 48"/>
          <p:cNvSpPr/>
          <p:nvPr/>
        </p:nvSpPr>
        <p:spPr>
          <a:xfrm>
            <a:off x="72326" y="7652938"/>
            <a:ext cx="6710767" cy="265834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 name="图片 49"/>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94" y="10310192"/>
            <a:ext cx="6858594" cy="301708"/>
          </a:xfrm>
          <a:prstGeom prst="rect">
            <a:avLst/>
          </a:prstGeom>
        </p:spPr>
      </p:pic>
      <p:sp>
        <p:nvSpPr>
          <p:cNvPr id="51" name="矩形 50"/>
          <p:cNvSpPr/>
          <p:nvPr/>
        </p:nvSpPr>
        <p:spPr>
          <a:xfrm>
            <a:off x="3171213" y="10325614"/>
            <a:ext cx="748923" cy="261610"/>
          </a:xfrm>
          <a:prstGeom prst="rect">
            <a:avLst/>
          </a:prstGeom>
        </p:spPr>
        <p:txBody>
          <a:bodyPr wrap="none">
            <a:spAutoFit/>
          </a:bodyPr>
          <a:lstStyle/>
          <a:p>
            <a:r>
              <a:rPr lang="zh-CN" altLang="en-US" sz="1100" b="1" dirty="0">
                <a:solidFill>
                  <a:srgbClr val="C00000"/>
                </a:solidFill>
                <a:latin typeface="+mn-ea"/>
              </a:rPr>
              <a:t>行业专家</a:t>
            </a:r>
            <a:endParaRPr lang="zh-CN" altLang="en-US" sz="1100" b="1" dirty="0">
              <a:solidFill>
                <a:srgbClr val="C00000"/>
              </a:solidFill>
              <a:latin typeface="+mn-ea"/>
            </a:endParaRPr>
          </a:p>
        </p:txBody>
      </p:sp>
      <p:pic>
        <p:nvPicPr>
          <p:cNvPr id="54" name="图片 5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0" y="13391695"/>
            <a:ext cx="6858594" cy="301708"/>
          </a:xfrm>
          <a:prstGeom prst="rect">
            <a:avLst/>
          </a:prstGeom>
        </p:spPr>
      </p:pic>
      <p:sp>
        <p:nvSpPr>
          <p:cNvPr id="57" name="矩形 56"/>
          <p:cNvSpPr/>
          <p:nvPr/>
        </p:nvSpPr>
        <p:spPr>
          <a:xfrm>
            <a:off x="2016369" y="14138812"/>
            <a:ext cx="4531316" cy="307777"/>
          </a:xfrm>
          <a:prstGeom prst="rect">
            <a:avLst/>
          </a:prstGeom>
        </p:spPr>
        <p:txBody>
          <a:bodyPr wrap="square">
            <a:spAutoFit/>
          </a:bodyPr>
          <a:lstStyle/>
          <a:p>
            <a:pPr lvl="0"/>
            <a:r>
              <a:rPr lang="zh-CN" altLang="en-US" sz="1400" b="1" dirty="0">
                <a:solidFill>
                  <a:prstClr val="black"/>
                </a:solidFill>
                <a:latin typeface="微软雅黑" panose="020B0503020204020204" pitchFamily="34" charset="-122"/>
                <a:ea typeface="微软雅黑" panose="020B0503020204020204" pitchFamily="34" charset="-122"/>
              </a:rPr>
              <a:t>（与名牌大学单一师资能力</a:t>
            </a:r>
            <a:r>
              <a:rPr lang="en-US" altLang="zh-CN" sz="1400" b="1" dirty="0" err="1">
                <a:solidFill>
                  <a:prstClr val="black"/>
                </a:solidFill>
                <a:latin typeface="微软雅黑" panose="020B0503020204020204" pitchFamily="34" charset="-122"/>
                <a:ea typeface="微软雅黑" panose="020B0503020204020204" pitchFamily="34" charset="-122"/>
              </a:rPr>
              <a:t>pk</a:t>
            </a:r>
            <a:r>
              <a:rPr lang="zh-CN" altLang="en-US" sz="1400" b="1" dirty="0">
                <a:solidFill>
                  <a:prstClr val="black"/>
                </a:solidFill>
                <a:latin typeface="微软雅黑" panose="020B0503020204020204" pitchFamily="34" charset="-122"/>
                <a:ea typeface="微软雅黑" panose="020B0503020204020204" pitchFamily="34" charset="-122"/>
              </a:rPr>
              <a:t>图）</a:t>
            </a:r>
          </a:p>
        </p:txBody>
      </p:sp>
      <p:sp>
        <p:nvSpPr>
          <p:cNvPr id="2" name="矩形 1"/>
          <p:cNvSpPr/>
          <p:nvPr/>
        </p:nvSpPr>
        <p:spPr>
          <a:xfrm>
            <a:off x="2202109" y="5545783"/>
            <a:ext cx="2723823" cy="369332"/>
          </a:xfrm>
          <a:prstGeom prst="rect">
            <a:avLst/>
          </a:prstGeom>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图：师资比例图（自绘）</a:t>
            </a:r>
          </a:p>
        </p:txBody>
      </p:sp>
      <p:sp>
        <p:nvSpPr>
          <p:cNvPr id="43" name="矩形 42"/>
          <p:cNvSpPr/>
          <p:nvPr/>
        </p:nvSpPr>
        <p:spPr>
          <a:xfrm>
            <a:off x="817114" y="8833765"/>
            <a:ext cx="5262979" cy="369332"/>
          </a:xfrm>
          <a:prstGeom prst="rect">
            <a:avLst/>
          </a:prstGeom>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（图文介绍获得讲课比赛优胜的教师，从我院选）</a:t>
            </a:r>
          </a:p>
        </p:txBody>
      </p:sp>
      <p:sp>
        <p:nvSpPr>
          <p:cNvPr id="12" name="矩形 11"/>
          <p:cNvSpPr/>
          <p:nvPr/>
        </p:nvSpPr>
        <p:spPr>
          <a:xfrm>
            <a:off x="817112" y="11880670"/>
            <a:ext cx="5493812" cy="369332"/>
          </a:xfrm>
          <a:prstGeom prst="rect">
            <a:avLst/>
          </a:prstGeom>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（企业讲师图文介绍，最好是有作品的。找企业要）</a:t>
            </a:r>
          </a:p>
        </p:txBody>
      </p:sp>
      <p:pic>
        <p:nvPicPr>
          <p:cNvPr id="28" name="图片 27"/>
          <p:cNvPicPr>
            <a:picLocks noChangeAspect="1"/>
          </p:cNvPicPr>
          <p:nvPr/>
        </p:nvPicPr>
        <p:blipFill>
          <a:blip r:embed="rId5"/>
          <a:stretch>
            <a:fillRect/>
          </a:stretch>
        </p:blipFill>
        <p:spPr>
          <a:xfrm>
            <a:off x="4327485" y="1495738"/>
            <a:ext cx="357396" cy="290384"/>
          </a:xfrm>
          <a:prstGeom prst="rect">
            <a:avLst/>
          </a:prstGeom>
        </p:spPr>
      </p:pic>
      <p:sp>
        <p:nvSpPr>
          <p:cNvPr id="29" name="矩形 28"/>
          <p:cNvSpPr/>
          <p:nvPr/>
        </p:nvSpPr>
        <p:spPr>
          <a:xfrm>
            <a:off x="4282029" y="1739329"/>
            <a:ext cx="492443" cy="184666"/>
          </a:xfrm>
          <a:prstGeom prst="rect">
            <a:avLst/>
          </a:prstGeom>
        </p:spPr>
        <p:txBody>
          <a:bodyPr wrap="none">
            <a:spAutoFit/>
          </a:bodyPr>
          <a:lstStyle/>
          <a:p>
            <a:r>
              <a:rPr lang="zh-CN" altLang="en-US" sz="600" dirty="0"/>
              <a:t>课程特色</a:t>
            </a:r>
            <a:endParaRPr lang="zh-CN" altLang="en-US" sz="600" dirty="0"/>
          </a:p>
        </p:txBody>
      </p:sp>
      <p:cxnSp>
        <p:nvCxnSpPr>
          <p:cNvPr id="30" name="直接连接符 29"/>
          <p:cNvCxnSpPr/>
          <p:nvPr/>
        </p:nvCxnSpPr>
        <p:spPr>
          <a:xfrm>
            <a:off x="4746444" y="1615313"/>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1" name="图片 30"/>
          <p:cNvPicPr>
            <a:picLocks noChangeAspect="1"/>
          </p:cNvPicPr>
          <p:nvPr/>
        </p:nvPicPr>
        <p:blipFill>
          <a:blip r:embed="rId6"/>
          <a:stretch>
            <a:fillRect/>
          </a:stretch>
        </p:blipFill>
        <p:spPr>
          <a:xfrm>
            <a:off x="4854647" y="1509358"/>
            <a:ext cx="366231" cy="310365"/>
          </a:xfrm>
          <a:prstGeom prst="rect">
            <a:avLst/>
          </a:prstGeom>
        </p:spPr>
      </p:pic>
      <p:sp>
        <p:nvSpPr>
          <p:cNvPr id="32" name="矩形 31"/>
          <p:cNvSpPr/>
          <p:nvPr/>
        </p:nvSpPr>
        <p:spPr>
          <a:xfrm>
            <a:off x="4784528" y="1739329"/>
            <a:ext cx="492443" cy="184666"/>
          </a:xfrm>
          <a:prstGeom prst="rect">
            <a:avLst/>
          </a:prstGeom>
        </p:spPr>
        <p:txBody>
          <a:bodyPr wrap="none">
            <a:spAutoFit/>
          </a:bodyPr>
          <a:lstStyle/>
          <a:p>
            <a:r>
              <a:rPr lang="zh-CN" altLang="en-US" sz="600" dirty="0"/>
              <a:t>教学模式</a:t>
            </a:r>
            <a:endParaRPr lang="zh-CN" altLang="en-US" sz="600" dirty="0"/>
          </a:p>
        </p:txBody>
      </p:sp>
      <p:cxnSp>
        <p:nvCxnSpPr>
          <p:cNvPr id="33" name="直接连接符 32"/>
          <p:cNvCxnSpPr/>
          <p:nvPr/>
        </p:nvCxnSpPr>
        <p:spPr>
          <a:xfrm>
            <a:off x="5278349" y="1623140"/>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4" name="图片 33"/>
          <p:cNvPicPr>
            <a:picLocks noChangeAspect="1"/>
          </p:cNvPicPr>
          <p:nvPr/>
        </p:nvPicPr>
        <p:blipFill>
          <a:blip r:embed="rId7"/>
          <a:stretch>
            <a:fillRect/>
          </a:stretch>
        </p:blipFill>
        <p:spPr>
          <a:xfrm>
            <a:off x="5385171" y="1548817"/>
            <a:ext cx="292377" cy="240399"/>
          </a:xfrm>
          <a:prstGeom prst="rect">
            <a:avLst/>
          </a:prstGeom>
        </p:spPr>
      </p:pic>
      <p:sp>
        <p:nvSpPr>
          <p:cNvPr id="35" name="矩形 34"/>
          <p:cNvSpPr/>
          <p:nvPr/>
        </p:nvSpPr>
        <p:spPr>
          <a:xfrm>
            <a:off x="5276971" y="1739329"/>
            <a:ext cx="492443" cy="184666"/>
          </a:xfrm>
          <a:prstGeom prst="rect">
            <a:avLst/>
          </a:prstGeom>
        </p:spPr>
        <p:txBody>
          <a:bodyPr wrap="none">
            <a:spAutoFit/>
          </a:bodyPr>
          <a:lstStyle/>
          <a:p>
            <a:r>
              <a:rPr lang="zh-CN" altLang="en-US" sz="600" dirty="0">
                <a:solidFill>
                  <a:srgbClr val="C00000"/>
                </a:solidFill>
              </a:rPr>
              <a:t>豪华师资</a:t>
            </a:r>
            <a:endParaRPr lang="zh-CN" altLang="en-US" sz="600" dirty="0">
              <a:solidFill>
                <a:srgbClr val="C00000"/>
              </a:solidFill>
            </a:endParaRPr>
          </a:p>
        </p:txBody>
      </p:sp>
      <p:cxnSp>
        <p:nvCxnSpPr>
          <p:cNvPr id="36" name="直接连接符 35"/>
          <p:cNvCxnSpPr/>
          <p:nvPr/>
        </p:nvCxnSpPr>
        <p:spPr>
          <a:xfrm>
            <a:off x="5740715" y="1623140"/>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p:nvPicPr>
        <p:blipFill>
          <a:blip r:embed="rId8"/>
          <a:stretch>
            <a:fillRect/>
          </a:stretch>
        </p:blipFill>
        <p:spPr>
          <a:xfrm>
            <a:off x="5832583" y="1510429"/>
            <a:ext cx="342363" cy="228901"/>
          </a:xfrm>
          <a:prstGeom prst="rect">
            <a:avLst/>
          </a:prstGeom>
        </p:spPr>
      </p:pic>
      <p:sp>
        <p:nvSpPr>
          <p:cNvPr id="38" name="矩形 37"/>
          <p:cNvSpPr/>
          <p:nvPr/>
        </p:nvSpPr>
        <p:spPr>
          <a:xfrm>
            <a:off x="5757542" y="1739329"/>
            <a:ext cx="492443" cy="184666"/>
          </a:xfrm>
          <a:prstGeom prst="rect">
            <a:avLst/>
          </a:prstGeom>
        </p:spPr>
        <p:txBody>
          <a:bodyPr wrap="none">
            <a:spAutoFit/>
          </a:bodyPr>
          <a:lstStyle/>
          <a:p>
            <a:r>
              <a:rPr lang="zh-CN" altLang="en-US" sz="600" dirty="0"/>
              <a:t>就业优势</a:t>
            </a:r>
            <a:endParaRPr lang="zh-CN" altLang="en-US" sz="600" dirty="0"/>
          </a:p>
        </p:txBody>
      </p:sp>
      <p:sp>
        <p:nvSpPr>
          <p:cNvPr id="7" name="矩形 6"/>
          <p:cNvSpPr/>
          <p:nvPr/>
        </p:nvSpPr>
        <p:spPr>
          <a:xfrm>
            <a:off x="1760640" y="4807284"/>
            <a:ext cx="3429000" cy="276999"/>
          </a:xfrm>
          <a:prstGeom prst="rect">
            <a:avLst/>
          </a:prstGeom>
        </p:spPr>
        <p:txBody>
          <a:bodyPr>
            <a:spAutoFit/>
          </a:bodyPr>
          <a:lstStyle/>
          <a:p>
            <a:r>
              <a:rPr lang="zh-CN" altLang="en-US" sz="600" kern="0" dirty="0">
                <a:solidFill>
                  <a:schemeClr val="bg1"/>
                </a:solidFill>
                <a:latin typeface="+mn-ea"/>
              </a:rPr>
              <a:t>优秀的师资团队需要保持一定的专兼职比例，最好由大学讲师、行业专家组成。这样不同的老师各自有所擅长，可以完成对学员不同阶段的授课和作业、作品的指导。</a:t>
            </a:r>
            <a:endParaRPr lang="en-US" altLang="zh-CN" sz="600" kern="0" dirty="0">
              <a:solidFill>
                <a:schemeClr val="bg1"/>
              </a:solidFill>
              <a:latin typeface="+mn-ea"/>
            </a:endParaRPr>
          </a:p>
        </p:txBody>
      </p:sp>
      <p:sp>
        <p:nvSpPr>
          <p:cNvPr id="40" name="矩形 39"/>
          <p:cNvSpPr/>
          <p:nvPr/>
        </p:nvSpPr>
        <p:spPr>
          <a:xfrm>
            <a:off x="3089451" y="13416738"/>
            <a:ext cx="1101584" cy="261610"/>
          </a:xfrm>
          <a:prstGeom prst="rect">
            <a:avLst/>
          </a:prstGeom>
        </p:spPr>
        <p:txBody>
          <a:bodyPr wrap="none">
            <a:spAutoFit/>
          </a:bodyPr>
          <a:lstStyle/>
          <a:p>
            <a:r>
              <a:rPr lang="zh-CN" altLang="en-US" sz="1100" b="1" dirty="0">
                <a:solidFill>
                  <a:srgbClr val="C00000"/>
                </a:solidFill>
                <a:latin typeface="+mn-ea"/>
              </a:rPr>
              <a:t>传道授业水平 </a:t>
            </a:r>
          </a:p>
        </p:txBody>
      </p:sp>
    </p:spTree>
    <p:extLst>
      <p:ext uri="{BB962C8B-B14F-4D97-AF65-F5344CB8AC3E}">
        <p14:creationId xmlns:p14="http://schemas.microsoft.com/office/powerpoint/2010/main" val="25932287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63098" y="4024824"/>
            <a:ext cx="6710767" cy="22581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94" y="3729987"/>
            <a:ext cx="6858594" cy="301708"/>
          </a:xfrm>
          <a:prstGeom prst="rect">
            <a:avLst/>
          </a:prstGeom>
          <a:solidFill>
            <a:srgbClr val="E7E6E6"/>
          </a:solidFill>
        </p:spPr>
      </p:pic>
      <p:sp>
        <p:nvSpPr>
          <p:cNvPr id="3" name="矩形 2"/>
          <p:cNvSpPr/>
          <p:nvPr/>
        </p:nvSpPr>
        <p:spPr>
          <a:xfrm>
            <a:off x="0" y="1965165"/>
            <a:ext cx="6858000" cy="321087"/>
          </a:xfrm>
          <a:prstGeom prst="rect">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文本框 4"/>
          <p:cNvSpPr txBox="1"/>
          <p:nvPr/>
        </p:nvSpPr>
        <p:spPr>
          <a:xfrm>
            <a:off x="0" y="1987208"/>
            <a:ext cx="6858000" cy="276999"/>
          </a:xfrm>
          <a:prstGeom prst="rect">
            <a:avLst/>
          </a:prstGeom>
          <a:noFill/>
        </p:spPr>
        <p:txBody>
          <a:bodyPr wrap="square" rtlCol="0">
            <a:spAutoFit/>
          </a:bodyPr>
          <a:lstStyle/>
          <a:p>
            <a:pPr algn="ctr"/>
            <a:r>
              <a:rPr lang="zh-CN" altLang="en-US" sz="1200" b="1" dirty="0">
                <a:latin typeface="+mn-ea"/>
              </a:rPr>
              <a:t>首页</a:t>
            </a:r>
            <a:r>
              <a:rPr lang="en-US" altLang="zh-CN" sz="1200" b="1" dirty="0">
                <a:latin typeface="+mn-ea"/>
              </a:rPr>
              <a:t>    </a:t>
            </a:r>
            <a:r>
              <a:rPr lang="zh-CN" altLang="en-US" sz="1200" b="1" dirty="0">
                <a:latin typeface="+mn-ea"/>
              </a:rPr>
              <a:t>课程特色    教学模式    豪华师资    </a:t>
            </a:r>
            <a:r>
              <a:rPr lang="zh-CN" altLang="en-US" sz="1200" b="1" dirty="0">
                <a:solidFill>
                  <a:srgbClr val="AC0000"/>
                </a:solidFill>
                <a:latin typeface="+mn-ea"/>
              </a:rPr>
              <a:t>就业优势    </a:t>
            </a:r>
            <a:r>
              <a:rPr lang="zh-CN" altLang="en-US" sz="1200" b="1" dirty="0">
                <a:latin typeface="+mn-ea"/>
              </a:rPr>
              <a:t>网上报名    关于我们</a:t>
            </a:r>
          </a:p>
        </p:txBody>
      </p:sp>
      <p:cxnSp>
        <p:nvCxnSpPr>
          <p:cNvPr id="8" name="直接连接符 7"/>
          <p:cNvCxnSpPr/>
          <p:nvPr/>
        </p:nvCxnSpPr>
        <p:spPr>
          <a:xfrm>
            <a:off x="1933502" y="1569140"/>
            <a:ext cx="0" cy="216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900346" y="1546335"/>
            <a:ext cx="2163848" cy="261610"/>
          </a:xfrm>
          <a:prstGeom prst="rect">
            <a:avLst/>
          </a:prstGeom>
          <a:noFill/>
        </p:spPr>
        <p:txBody>
          <a:bodyPr wrap="square" rtlCol="0">
            <a:spAutoFit/>
          </a:bodyPr>
          <a:lstStyle/>
          <a:p>
            <a:r>
              <a:rPr lang="zh-CN" altLang="en-US" sz="1100" dirty="0"/>
              <a:t>“互联网</a:t>
            </a:r>
            <a:r>
              <a:rPr lang="en-US" altLang="zh-CN" sz="1100" dirty="0"/>
              <a:t>+</a:t>
            </a:r>
            <a:r>
              <a:rPr lang="zh-CN" altLang="en-US" sz="1100" dirty="0"/>
              <a:t>移动应用”创新班</a:t>
            </a:r>
            <a:endParaRPr lang="zh-CN" altLang="en-US" sz="1100" dirty="0">
              <a:latin typeface="黑体" panose="02010609060101010101" pitchFamily="49" charset="-122"/>
              <a:ea typeface="黑体" panose="02010609060101010101" pitchFamily="49" charset="-122"/>
            </a:endParaRPr>
          </a:p>
        </p:txBody>
      </p:sp>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2970" y="1474111"/>
            <a:ext cx="1430930" cy="388396"/>
          </a:xfrm>
          <a:prstGeom prst="rect">
            <a:avLst/>
          </a:prstGeom>
        </p:spPr>
      </p:pic>
      <p:sp>
        <p:nvSpPr>
          <p:cNvPr id="14" name="文本框 13"/>
          <p:cNvSpPr txBox="1"/>
          <p:nvPr/>
        </p:nvSpPr>
        <p:spPr>
          <a:xfrm>
            <a:off x="270482" y="2704530"/>
            <a:ext cx="6317036" cy="523220"/>
          </a:xfrm>
          <a:prstGeom prst="rect">
            <a:avLst/>
          </a:prstGeom>
          <a:noFill/>
        </p:spPr>
        <p:txBody>
          <a:bodyPr wrap="square" rtlCol="0">
            <a:spAutoFit/>
          </a:bodyPr>
          <a:lstStyle/>
          <a:p>
            <a:pPr lvl="0" algn="ctr"/>
            <a:r>
              <a:rPr lang="zh-CN" altLang="en-US" sz="1400" b="1" dirty="0">
                <a:solidFill>
                  <a:prstClr val="black"/>
                </a:solidFill>
                <a:latin typeface="微软雅黑" panose="020B0503020204020204" pitchFamily="34" charset="-122"/>
                <a:ea typeface="微软雅黑" panose="020B0503020204020204" pitchFamily="34" charset="-122"/>
              </a:rPr>
              <a:t>我们的优势做成高清大图</a:t>
            </a:r>
          </a:p>
          <a:p>
            <a:pPr lvl="0" algn="ctr"/>
            <a:r>
              <a:rPr lang="zh-CN" altLang="en-US" sz="1400" b="1" dirty="0">
                <a:solidFill>
                  <a:prstClr val="black"/>
                </a:solidFill>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课程</a:t>
            </a:r>
            <a:r>
              <a:rPr lang="en-US" altLang="zh-CN" sz="1400" b="1" dirty="0">
                <a:latin typeface="微软雅黑" panose="020B0503020204020204" pitchFamily="34" charset="-122"/>
                <a:ea typeface="微软雅黑" panose="020B0503020204020204" pitchFamily="34" charset="-122"/>
              </a:rPr>
              <a:t>&amp;</a:t>
            </a:r>
            <a:r>
              <a:rPr lang="zh-CN" altLang="en-US" sz="1400" b="1" dirty="0">
                <a:latin typeface="微软雅黑" panose="020B0503020204020204" pitchFamily="34" charset="-122"/>
                <a:ea typeface="微软雅黑" panose="020B0503020204020204" pitchFamily="34" charset="-122"/>
              </a:rPr>
              <a:t>业界壹体化</a:t>
            </a:r>
            <a:r>
              <a:rPr lang="zh-CN" altLang="en-US" sz="1400" b="1" dirty="0">
                <a:solidFill>
                  <a:prstClr val="black"/>
                </a:solidFill>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先进教育模式</a:t>
            </a:r>
            <a:r>
              <a:rPr lang="zh-CN" altLang="en-US" sz="1400" b="1" dirty="0">
                <a:solidFill>
                  <a:prstClr val="black"/>
                </a:solidFill>
                <a:latin typeface="微软雅黑" panose="020B0503020204020204" pitchFamily="34" charset="-122"/>
                <a:ea typeface="微软雅黑" panose="020B0503020204020204" pitchFamily="34" charset="-122"/>
              </a:rPr>
              <a:t>、最佳师资组合、</a:t>
            </a:r>
            <a:r>
              <a:rPr lang="zh-CN" altLang="en-US" sz="1400" b="1" dirty="0">
                <a:solidFill>
                  <a:srgbClr val="AC0000"/>
                </a:solidFill>
                <a:latin typeface="微软雅黑" panose="020B0503020204020204" pitchFamily="34" charset="-122"/>
                <a:ea typeface="微软雅黑" panose="020B0503020204020204" pitchFamily="34" charset="-122"/>
              </a:rPr>
              <a:t>毕业选择多样</a:t>
            </a:r>
          </a:p>
        </p:txBody>
      </p:sp>
      <p:sp>
        <p:nvSpPr>
          <p:cNvPr id="46" name="矩形 45"/>
          <p:cNvSpPr/>
          <p:nvPr/>
        </p:nvSpPr>
        <p:spPr>
          <a:xfrm>
            <a:off x="0" y="16303533"/>
            <a:ext cx="6858000" cy="2564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矩形 3"/>
          <p:cNvSpPr/>
          <p:nvPr/>
        </p:nvSpPr>
        <p:spPr>
          <a:xfrm>
            <a:off x="3033145" y="3741404"/>
            <a:ext cx="1031051" cy="261610"/>
          </a:xfrm>
          <a:prstGeom prst="rect">
            <a:avLst/>
          </a:prstGeom>
        </p:spPr>
        <p:txBody>
          <a:bodyPr wrap="none">
            <a:spAutoFit/>
          </a:bodyPr>
          <a:lstStyle/>
          <a:p>
            <a:r>
              <a:rPr lang="zh-CN" altLang="en-US" sz="1100" b="1" dirty="0">
                <a:solidFill>
                  <a:srgbClr val="C00000"/>
                </a:solidFill>
                <a:latin typeface="+mn-ea"/>
              </a:rPr>
              <a:t>三大毕业选择</a:t>
            </a:r>
          </a:p>
        </p:txBody>
      </p:sp>
      <p:pic>
        <p:nvPicPr>
          <p:cNvPr id="47" name="图片 46"/>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0" y="6281876"/>
            <a:ext cx="6858594" cy="301708"/>
          </a:xfrm>
          <a:prstGeom prst="rect">
            <a:avLst/>
          </a:prstGeom>
        </p:spPr>
      </p:pic>
      <p:sp>
        <p:nvSpPr>
          <p:cNvPr id="48" name="矩形 47"/>
          <p:cNvSpPr/>
          <p:nvPr/>
        </p:nvSpPr>
        <p:spPr>
          <a:xfrm>
            <a:off x="3033144" y="6298797"/>
            <a:ext cx="1031051" cy="261610"/>
          </a:xfrm>
          <a:prstGeom prst="rect">
            <a:avLst/>
          </a:prstGeom>
        </p:spPr>
        <p:txBody>
          <a:bodyPr wrap="none">
            <a:spAutoFit/>
          </a:bodyPr>
          <a:lstStyle/>
          <a:p>
            <a:r>
              <a:rPr lang="zh-CN" altLang="en-US" sz="1100" b="1" dirty="0">
                <a:solidFill>
                  <a:srgbClr val="C00000"/>
                </a:solidFill>
                <a:latin typeface="+mn-ea"/>
              </a:rPr>
              <a:t>就业指导系统</a:t>
            </a:r>
          </a:p>
        </p:txBody>
      </p:sp>
      <p:pic>
        <p:nvPicPr>
          <p:cNvPr id="50" name="图片 49"/>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94" y="8450394"/>
            <a:ext cx="6858594" cy="301708"/>
          </a:xfrm>
          <a:prstGeom prst="rect">
            <a:avLst/>
          </a:prstGeom>
        </p:spPr>
      </p:pic>
      <p:sp>
        <p:nvSpPr>
          <p:cNvPr id="51" name="矩形 50"/>
          <p:cNvSpPr/>
          <p:nvPr/>
        </p:nvSpPr>
        <p:spPr>
          <a:xfrm>
            <a:off x="1866365" y="8480133"/>
            <a:ext cx="3288080" cy="261610"/>
          </a:xfrm>
          <a:prstGeom prst="rect">
            <a:avLst/>
          </a:prstGeom>
        </p:spPr>
        <p:txBody>
          <a:bodyPr wrap="none">
            <a:spAutoFit/>
          </a:bodyPr>
          <a:lstStyle/>
          <a:p>
            <a:r>
              <a:rPr lang="zh-CN" altLang="en-US" sz="1100" b="1" dirty="0">
                <a:solidFill>
                  <a:srgbClr val="C00000"/>
                </a:solidFill>
                <a:latin typeface="+mn-ea"/>
              </a:rPr>
              <a:t>就业跟踪系统：跟踪市场，了解知名企业用人需求</a:t>
            </a:r>
          </a:p>
        </p:txBody>
      </p:sp>
      <p:pic>
        <p:nvPicPr>
          <p:cNvPr id="54" name="图片 5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0" y="10999782"/>
            <a:ext cx="6858594" cy="301708"/>
          </a:xfrm>
          <a:prstGeom prst="rect">
            <a:avLst/>
          </a:prstGeom>
        </p:spPr>
      </p:pic>
      <p:sp>
        <p:nvSpPr>
          <p:cNvPr id="55" name="矩形 54"/>
          <p:cNvSpPr/>
          <p:nvPr/>
        </p:nvSpPr>
        <p:spPr>
          <a:xfrm>
            <a:off x="3135948" y="10998528"/>
            <a:ext cx="889987" cy="261610"/>
          </a:xfrm>
          <a:prstGeom prst="rect">
            <a:avLst/>
          </a:prstGeom>
        </p:spPr>
        <p:txBody>
          <a:bodyPr wrap="none">
            <a:spAutoFit/>
          </a:bodyPr>
          <a:lstStyle/>
          <a:p>
            <a:r>
              <a:rPr lang="zh-CN" altLang="en-US" sz="1100" b="1" dirty="0">
                <a:solidFill>
                  <a:srgbClr val="C00000"/>
                </a:solidFill>
                <a:latin typeface="+mn-ea"/>
              </a:rPr>
              <a:t>专场招聘会</a:t>
            </a:r>
          </a:p>
        </p:txBody>
      </p:sp>
      <p:sp>
        <p:nvSpPr>
          <p:cNvPr id="57" name="矩形 56"/>
          <p:cNvSpPr/>
          <p:nvPr/>
        </p:nvSpPr>
        <p:spPr>
          <a:xfrm>
            <a:off x="3033144" y="12120253"/>
            <a:ext cx="1203957" cy="307777"/>
          </a:xfrm>
          <a:prstGeom prst="rect">
            <a:avLst/>
          </a:prstGeom>
        </p:spPr>
        <p:txBody>
          <a:bodyPr wrap="square">
            <a:spAutoFit/>
          </a:bodyPr>
          <a:lstStyle/>
          <a:p>
            <a:pPr lvl="0"/>
            <a:r>
              <a:rPr lang="zh-CN" altLang="en-US" sz="1400" b="1" dirty="0">
                <a:solidFill>
                  <a:prstClr val="black"/>
                </a:solidFill>
                <a:latin typeface="微软雅黑" panose="020B0503020204020204" pitchFamily="34" charset="-122"/>
                <a:ea typeface="微软雅黑" panose="020B0503020204020204" pitchFamily="34" charset="-122"/>
              </a:rPr>
              <a:t>图：招聘会</a:t>
            </a:r>
          </a:p>
        </p:txBody>
      </p:sp>
      <p:pic>
        <p:nvPicPr>
          <p:cNvPr id="58" name="图片 57"/>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0" y="13809526"/>
            <a:ext cx="6858594" cy="301708"/>
          </a:xfrm>
          <a:prstGeom prst="rect">
            <a:avLst/>
          </a:prstGeom>
        </p:spPr>
      </p:pic>
      <p:sp>
        <p:nvSpPr>
          <p:cNvPr id="59" name="矩形 58"/>
          <p:cNvSpPr/>
          <p:nvPr/>
        </p:nvSpPr>
        <p:spPr>
          <a:xfrm>
            <a:off x="3171213" y="13829575"/>
            <a:ext cx="748923" cy="261610"/>
          </a:xfrm>
          <a:prstGeom prst="rect">
            <a:avLst/>
          </a:prstGeom>
        </p:spPr>
        <p:txBody>
          <a:bodyPr wrap="none">
            <a:spAutoFit/>
          </a:bodyPr>
          <a:lstStyle/>
          <a:p>
            <a:r>
              <a:rPr lang="zh-CN" altLang="en-US" sz="1100" b="1" dirty="0">
                <a:solidFill>
                  <a:srgbClr val="C00000"/>
                </a:solidFill>
                <a:latin typeface="+mn-ea"/>
              </a:rPr>
              <a:t>就业报告</a:t>
            </a:r>
          </a:p>
        </p:txBody>
      </p:sp>
      <p:sp>
        <p:nvSpPr>
          <p:cNvPr id="2" name="矩形 1"/>
          <p:cNvSpPr/>
          <p:nvPr/>
        </p:nvSpPr>
        <p:spPr>
          <a:xfrm>
            <a:off x="1013267" y="4678673"/>
            <a:ext cx="4801314" cy="461665"/>
          </a:xfrm>
          <a:prstGeom prst="rect">
            <a:avLst/>
          </a:prstGeom>
        </p:spPr>
        <p:txBody>
          <a:bodyPr wrap="none">
            <a:spAutoFit/>
          </a:bodyPr>
          <a:lstStyle/>
          <a:p>
            <a:r>
              <a:rPr lang="zh-CN" altLang="en-US" sz="800" b="1" dirty="0">
                <a:solidFill>
                  <a:schemeClr val="bg1"/>
                </a:solidFill>
                <a:latin typeface="微软雅黑" panose="020B0503020204020204" pitchFamily="34" charset="-122"/>
                <a:ea typeface="微软雅黑" panose="020B0503020204020204" pitchFamily="34" charset="-122"/>
              </a:rPr>
              <a:t>企业指导推荐工作：成绩合格的“创新班”学生，可以由企业指导推荐工作，人生第一份工作起点高；</a:t>
            </a:r>
          </a:p>
          <a:p>
            <a:r>
              <a:rPr lang="zh-CN" altLang="en-US" sz="800" b="1" dirty="0">
                <a:solidFill>
                  <a:schemeClr val="bg1"/>
                </a:solidFill>
                <a:latin typeface="微软雅黑" panose="020B0503020204020204" pitchFamily="34" charset="-122"/>
                <a:ea typeface="微软雅黑" panose="020B0503020204020204" pitchFamily="34" charset="-122"/>
              </a:rPr>
              <a:t>专门指导考研深造：也可以选择继续深造，“创新班”学生将得到专门指导，考研录取机会大；</a:t>
            </a:r>
          </a:p>
          <a:p>
            <a:r>
              <a:rPr lang="zh-CN" altLang="en-US" sz="800" b="1" dirty="0">
                <a:solidFill>
                  <a:schemeClr val="bg1"/>
                </a:solidFill>
                <a:latin typeface="微软雅黑" panose="020B0503020204020204" pitchFamily="34" charset="-122"/>
                <a:ea typeface="微软雅黑" panose="020B0503020204020204" pitchFamily="34" charset="-122"/>
              </a:rPr>
              <a:t>导师指导自主创业：在导师的指导下，利用企业平台在自主创业的攀登中奋勇向上。</a:t>
            </a:r>
          </a:p>
        </p:txBody>
      </p:sp>
      <p:sp>
        <p:nvSpPr>
          <p:cNvPr id="12" name="矩形 11"/>
          <p:cNvSpPr/>
          <p:nvPr/>
        </p:nvSpPr>
        <p:spPr>
          <a:xfrm>
            <a:off x="2344061" y="9503239"/>
            <a:ext cx="2262158"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图：知名企业参观图</a:t>
            </a:r>
          </a:p>
        </p:txBody>
      </p:sp>
      <p:pic>
        <p:nvPicPr>
          <p:cNvPr id="73" name="图片 72"/>
          <p:cNvPicPr>
            <a:picLocks noChangeAspect="1"/>
          </p:cNvPicPr>
          <p:nvPr/>
        </p:nvPicPr>
        <p:blipFill>
          <a:blip r:embed="rId5"/>
          <a:stretch>
            <a:fillRect/>
          </a:stretch>
        </p:blipFill>
        <p:spPr>
          <a:xfrm>
            <a:off x="4327485" y="1495738"/>
            <a:ext cx="357396" cy="290384"/>
          </a:xfrm>
          <a:prstGeom prst="rect">
            <a:avLst/>
          </a:prstGeom>
        </p:spPr>
      </p:pic>
      <p:sp>
        <p:nvSpPr>
          <p:cNvPr id="74" name="矩形 73"/>
          <p:cNvSpPr/>
          <p:nvPr/>
        </p:nvSpPr>
        <p:spPr>
          <a:xfrm>
            <a:off x="4282029" y="1739329"/>
            <a:ext cx="492443" cy="184666"/>
          </a:xfrm>
          <a:prstGeom prst="rect">
            <a:avLst/>
          </a:prstGeom>
        </p:spPr>
        <p:txBody>
          <a:bodyPr wrap="none">
            <a:spAutoFit/>
          </a:bodyPr>
          <a:lstStyle/>
          <a:p>
            <a:r>
              <a:rPr lang="zh-CN" altLang="en-US" sz="600" dirty="0"/>
              <a:t>课程特色</a:t>
            </a:r>
            <a:endParaRPr lang="zh-CN" altLang="en-US" sz="600" dirty="0"/>
          </a:p>
        </p:txBody>
      </p:sp>
      <p:cxnSp>
        <p:nvCxnSpPr>
          <p:cNvPr id="75" name="直接连接符 74"/>
          <p:cNvCxnSpPr/>
          <p:nvPr/>
        </p:nvCxnSpPr>
        <p:spPr>
          <a:xfrm>
            <a:off x="4746444" y="1615313"/>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76" name="图片 75"/>
          <p:cNvPicPr>
            <a:picLocks noChangeAspect="1"/>
          </p:cNvPicPr>
          <p:nvPr/>
        </p:nvPicPr>
        <p:blipFill>
          <a:blip r:embed="rId6"/>
          <a:stretch>
            <a:fillRect/>
          </a:stretch>
        </p:blipFill>
        <p:spPr>
          <a:xfrm>
            <a:off x="4854647" y="1509358"/>
            <a:ext cx="366231" cy="310365"/>
          </a:xfrm>
          <a:prstGeom prst="rect">
            <a:avLst/>
          </a:prstGeom>
        </p:spPr>
      </p:pic>
      <p:sp>
        <p:nvSpPr>
          <p:cNvPr id="77" name="矩形 76"/>
          <p:cNvSpPr/>
          <p:nvPr/>
        </p:nvSpPr>
        <p:spPr>
          <a:xfrm>
            <a:off x="4784528" y="1739329"/>
            <a:ext cx="492443" cy="184666"/>
          </a:xfrm>
          <a:prstGeom prst="rect">
            <a:avLst/>
          </a:prstGeom>
        </p:spPr>
        <p:txBody>
          <a:bodyPr wrap="none">
            <a:spAutoFit/>
          </a:bodyPr>
          <a:lstStyle/>
          <a:p>
            <a:r>
              <a:rPr lang="zh-CN" altLang="en-US" sz="600" dirty="0"/>
              <a:t>教学模式</a:t>
            </a:r>
            <a:endParaRPr lang="zh-CN" altLang="en-US" sz="600" dirty="0"/>
          </a:p>
        </p:txBody>
      </p:sp>
      <p:cxnSp>
        <p:nvCxnSpPr>
          <p:cNvPr id="78" name="直接连接符 77"/>
          <p:cNvCxnSpPr/>
          <p:nvPr/>
        </p:nvCxnSpPr>
        <p:spPr>
          <a:xfrm>
            <a:off x="5278349" y="1623140"/>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79" name="图片 78"/>
          <p:cNvPicPr>
            <a:picLocks noChangeAspect="1"/>
          </p:cNvPicPr>
          <p:nvPr/>
        </p:nvPicPr>
        <p:blipFill>
          <a:blip r:embed="rId7"/>
          <a:stretch>
            <a:fillRect/>
          </a:stretch>
        </p:blipFill>
        <p:spPr>
          <a:xfrm>
            <a:off x="5385171" y="1548817"/>
            <a:ext cx="292377" cy="240399"/>
          </a:xfrm>
          <a:prstGeom prst="rect">
            <a:avLst/>
          </a:prstGeom>
        </p:spPr>
      </p:pic>
      <p:sp>
        <p:nvSpPr>
          <p:cNvPr id="80" name="矩形 79"/>
          <p:cNvSpPr/>
          <p:nvPr/>
        </p:nvSpPr>
        <p:spPr>
          <a:xfrm>
            <a:off x="5276971" y="1739329"/>
            <a:ext cx="492443" cy="184666"/>
          </a:xfrm>
          <a:prstGeom prst="rect">
            <a:avLst/>
          </a:prstGeom>
        </p:spPr>
        <p:txBody>
          <a:bodyPr wrap="none">
            <a:spAutoFit/>
          </a:bodyPr>
          <a:lstStyle/>
          <a:p>
            <a:r>
              <a:rPr lang="zh-CN" altLang="en-US" sz="600" dirty="0"/>
              <a:t>豪华师资</a:t>
            </a:r>
            <a:endParaRPr lang="zh-CN" altLang="en-US" sz="600" dirty="0"/>
          </a:p>
        </p:txBody>
      </p:sp>
      <p:cxnSp>
        <p:nvCxnSpPr>
          <p:cNvPr id="81" name="直接连接符 80"/>
          <p:cNvCxnSpPr/>
          <p:nvPr/>
        </p:nvCxnSpPr>
        <p:spPr>
          <a:xfrm>
            <a:off x="5740715" y="1623140"/>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82" name="图片 81"/>
          <p:cNvPicPr>
            <a:picLocks noChangeAspect="1"/>
          </p:cNvPicPr>
          <p:nvPr/>
        </p:nvPicPr>
        <p:blipFill>
          <a:blip r:embed="rId8"/>
          <a:stretch>
            <a:fillRect/>
          </a:stretch>
        </p:blipFill>
        <p:spPr>
          <a:xfrm>
            <a:off x="5832583" y="1510429"/>
            <a:ext cx="342363" cy="228901"/>
          </a:xfrm>
          <a:prstGeom prst="rect">
            <a:avLst/>
          </a:prstGeom>
        </p:spPr>
      </p:pic>
      <p:sp>
        <p:nvSpPr>
          <p:cNvPr id="83" name="矩形 82"/>
          <p:cNvSpPr/>
          <p:nvPr/>
        </p:nvSpPr>
        <p:spPr>
          <a:xfrm>
            <a:off x="5757542" y="1739329"/>
            <a:ext cx="492443" cy="184666"/>
          </a:xfrm>
          <a:prstGeom prst="rect">
            <a:avLst/>
          </a:prstGeom>
        </p:spPr>
        <p:txBody>
          <a:bodyPr wrap="none">
            <a:spAutoFit/>
          </a:bodyPr>
          <a:lstStyle/>
          <a:p>
            <a:r>
              <a:rPr lang="zh-CN" altLang="en-US" sz="600" dirty="0">
                <a:solidFill>
                  <a:srgbClr val="AC0000"/>
                </a:solidFill>
              </a:rPr>
              <a:t>就业优势</a:t>
            </a:r>
            <a:endParaRPr lang="zh-CN" altLang="en-US" sz="600" dirty="0">
              <a:solidFill>
                <a:srgbClr val="AC0000"/>
              </a:solidFill>
            </a:endParaRPr>
          </a:p>
        </p:txBody>
      </p:sp>
      <p:pic>
        <p:nvPicPr>
          <p:cNvPr id="7" name="图片 6"/>
          <p:cNvPicPr>
            <a:picLocks noChangeAspect="1"/>
          </p:cNvPicPr>
          <p:nvPr/>
        </p:nvPicPr>
        <p:blipFill>
          <a:blip r:embed="rId9"/>
          <a:stretch>
            <a:fillRect/>
          </a:stretch>
        </p:blipFill>
        <p:spPr>
          <a:xfrm>
            <a:off x="2434600" y="6616749"/>
            <a:ext cx="2151610" cy="1800480"/>
          </a:xfrm>
          <a:prstGeom prst="rect">
            <a:avLst/>
          </a:prstGeom>
        </p:spPr>
      </p:pic>
      <p:pic>
        <p:nvPicPr>
          <p:cNvPr id="16" name="图片 15"/>
          <p:cNvPicPr>
            <a:picLocks noChangeAspect="1"/>
          </p:cNvPicPr>
          <p:nvPr/>
        </p:nvPicPr>
        <p:blipFill>
          <a:blip r:embed="rId10"/>
          <a:stretch>
            <a:fillRect/>
          </a:stretch>
        </p:blipFill>
        <p:spPr>
          <a:xfrm>
            <a:off x="1563167" y="14213969"/>
            <a:ext cx="3731075" cy="1810669"/>
          </a:xfrm>
          <a:prstGeom prst="rect">
            <a:avLst/>
          </a:prstGeom>
        </p:spPr>
      </p:pic>
      <p:pic>
        <p:nvPicPr>
          <p:cNvPr id="17" name="图片 16"/>
          <p:cNvPicPr>
            <a:picLocks noChangeAspect="1"/>
          </p:cNvPicPr>
          <p:nvPr/>
        </p:nvPicPr>
        <p:blipFill>
          <a:blip r:embed="rId11"/>
          <a:stretch>
            <a:fillRect/>
          </a:stretch>
        </p:blipFill>
        <p:spPr>
          <a:xfrm>
            <a:off x="63096" y="14716611"/>
            <a:ext cx="1289756" cy="848446"/>
          </a:xfrm>
          <a:prstGeom prst="rect">
            <a:avLst/>
          </a:prstGeom>
        </p:spPr>
      </p:pic>
      <p:cxnSp>
        <p:nvCxnSpPr>
          <p:cNvPr id="19" name="曲线连接符 18"/>
          <p:cNvCxnSpPr/>
          <p:nvPr/>
        </p:nvCxnSpPr>
        <p:spPr>
          <a:xfrm rot="10800000">
            <a:off x="740088" y="14657636"/>
            <a:ext cx="1225528" cy="192072"/>
          </a:xfrm>
          <a:prstGeom prst="curvedConnector4">
            <a:avLst>
              <a:gd name="adj1" fmla="val 927"/>
              <a:gd name="adj2" fmla="val 245915"/>
            </a:avLst>
          </a:prstGeom>
          <a:ln>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0709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965165"/>
            <a:ext cx="6858000" cy="321087"/>
          </a:xfrm>
          <a:prstGeom prst="rect">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文本框 4"/>
          <p:cNvSpPr txBox="1"/>
          <p:nvPr/>
        </p:nvSpPr>
        <p:spPr>
          <a:xfrm>
            <a:off x="0" y="1987208"/>
            <a:ext cx="6858000" cy="276999"/>
          </a:xfrm>
          <a:prstGeom prst="rect">
            <a:avLst/>
          </a:prstGeom>
          <a:noFill/>
        </p:spPr>
        <p:txBody>
          <a:bodyPr wrap="square" rtlCol="0">
            <a:spAutoFit/>
          </a:bodyPr>
          <a:lstStyle/>
          <a:p>
            <a:pPr algn="ctr"/>
            <a:r>
              <a:rPr lang="zh-CN" altLang="en-US" sz="1200" b="1" dirty="0">
                <a:latin typeface="+mn-ea"/>
              </a:rPr>
              <a:t>首页</a:t>
            </a:r>
            <a:r>
              <a:rPr lang="en-US" altLang="zh-CN" sz="1200" b="1" dirty="0">
                <a:latin typeface="+mn-ea"/>
              </a:rPr>
              <a:t>    </a:t>
            </a:r>
            <a:r>
              <a:rPr lang="zh-CN" altLang="en-US" sz="1200" b="1" dirty="0">
                <a:latin typeface="+mn-ea"/>
              </a:rPr>
              <a:t>课程特色    教学模式    豪华师资    就业优势    </a:t>
            </a:r>
            <a:r>
              <a:rPr lang="zh-CN" altLang="en-US" sz="1200" b="1" dirty="0">
                <a:solidFill>
                  <a:srgbClr val="AC0000"/>
                </a:solidFill>
                <a:latin typeface="+mn-ea"/>
              </a:rPr>
              <a:t>网上报名    </a:t>
            </a:r>
            <a:r>
              <a:rPr lang="zh-CN" altLang="en-US" sz="1200" b="1" dirty="0">
                <a:latin typeface="+mn-ea"/>
              </a:rPr>
              <a:t>关于我们</a:t>
            </a:r>
          </a:p>
        </p:txBody>
      </p:sp>
      <p:cxnSp>
        <p:nvCxnSpPr>
          <p:cNvPr id="8" name="直接连接符 7"/>
          <p:cNvCxnSpPr/>
          <p:nvPr/>
        </p:nvCxnSpPr>
        <p:spPr>
          <a:xfrm>
            <a:off x="1933502" y="1569140"/>
            <a:ext cx="0" cy="216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900346" y="1546335"/>
            <a:ext cx="2163848" cy="261610"/>
          </a:xfrm>
          <a:prstGeom prst="rect">
            <a:avLst/>
          </a:prstGeom>
          <a:noFill/>
        </p:spPr>
        <p:txBody>
          <a:bodyPr wrap="square" rtlCol="0">
            <a:spAutoFit/>
          </a:bodyPr>
          <a:lstStyle/>
          <a:p>
            <a:r>
              <a:rPr lang="zh-CN" altLang="en-US" sz="1100" dirty="0"/>
              <a:t>“互联网</a:t>
            </a:r>
            <a:r>
              <a:rPr lang="en-US" altLang="zh-CN" sz="1100" dirty="0"/>
              <a:t>+</a:t>
            </a:r>
            <a:r>
              <a:rPr lang="zh-CN" altLang="en-US" sz="1100" dirty="0"/>
              <a:t>移动应用”创新班</a:t>
            </a:r>
            <a:endParaRPr lang="zh-CN" altLang="en-US" sz="1100" dirty="0">
              <a:latin typeface="黑体" panose="02010609060101010101" pitchFamily="49" charset="-122"/>
              <a:ea typeface="黑体" panose="02010609060101010101" pitchFamily="49" charset="-122"/>
            </a:endParaRPr>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2970" y="1474111"/>
            <a:ext cx="1430930" cy="388396"/>
          </a:xfrm>
          <a:prstGeom prst="rect">
            <a:avLst/>
          </a:prstGeom>
        </p:spPr>
      </p:pic>
      <p:sp>
        <p:nvSpPr>
          <p:cNvPr id="46" name="矩形 45"/>
          <p:cNvSpPr/>
          <p:nvPr/>
        </p:nvSpPr>
        <p:spPr>
          <a:xfrm>
            <a:off x="0" y="16303533"/>
            <a:ext cx="6858000" cy="2564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73" name="图片 72"/>
          <p:cNvPicPr>
            <a:picLocks noChangeAspect="1"/>
          </p:cNvPicPr>
          <p:nvPr/>
        </p:nvPicPr>
        <p:blipFill>
          <a:blip r:embed="rId3"/>
          <a:stretch>
            <a:fillRect/>
          </a:stretch>
        </p:blipFill>
        <p:spPr>
          <a:xfrm>
            <a:off x="4327485" y="1495738"/>
            <a:ext cx="357396" cy="290384"/>
          </a:xfrm>
          <a:prstGeom prst="rect">
            <a:avLst/>
          </a:prstGeom>
        </p:spPr>
      </p:pic>
      <p:sp>
        <p:nvSpPr>
          <p:cNvPr id="74" name="矩形 73"/>
          <p:cNvSpPr/>
          <p:nvPr/>
        </p:nvSpPr>
        <p:spPr>
          <a:xfrm>
            <a:off x="4282029" y="1739329"/>
            <a:ext cx="492443" cy="184666"/>
          </a:xfrm>
          <a:prstGeom prst="rect">
            <a:avLst/>
          </a:prstGeom>
        </p:spPr>
        <p:txBody>
          <a:bodyPr wrap="none">
            <a:spAutoFit/>
          </a:bodyPr>
          <a:lstStyle/>
          <a:p>
            <a:r>
              <a:rPr lang="zh-CN" altLang="en-US" sz="600" dirty="0"/>
              <a:t>课程特色</a:t>
            </a:r>
            <a:endParaRPr lang="zh-CN" altLang="en-US" sz="600" dirty="0"/>
          </a:p>
        </p:txBody>
      </p:sp>
      <p:cxnSp>
        <p:nvCxnSpPr>
          <p:cNvPr id="75" name="直接连接符 74"/>
          <p:cNvCxnSpPr/>
          <p:nvPr/>
        </p:nvCxnSpPr>
        <p:spPr>
          <a:xfrm>
            <a:off x="4746444" y="1615313"/>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76" name="图片 75"/>
          <p:cNvPicPr>
            <a:picLocks noChangeAspect="1"/>
          </p:cNvPicPr>
          <p:nvPr/>
        </p:nvPicPr>
        <p:blipFill>
          <a:blip r:embed="rId4"/>
          <a:stretch>
            <a:fillRect/>
          </a:stretch>
        </p:blipFill>
        <p:spPr>
          <a:xfrm>
            <a:off x="4854647" y="1509358"/>
            <a:ext cx="366231" cy="310365"/>
          </a:xfrm>
          <a:prstGeom prst="rect">
            <a:avLst/>
          </a:prstGeom>
        </p:spPr>
      </p:pic>
      <p:sp>
        <p:nvSpPr>
          <p:cNvPr id="77" name="矩形 76"/>
          <p:cNvSpPr/>
          <p:nvPr/>
        </p:nvSpPr>
        <p:spPr>
          <a:xfrm>
            <a:off x="4784528" y="1739329"/>
            <a:ext cx="492443" cy="184666"/>
          </a:xfrm>
          <a:prstGeom prst="rect">
            <a:avLst/>
          </a:prstGeom>
        </p:spPr>
        <p:txBody>
          <a:bodyPr wrap="none">
            <a:spAutoFit/>
          </a:bodyPr>
          <a:lstStyle/>
          <a:p>
            <a:r>
              <a:rPr lang="zh-CN" altLang="en-US" sz="600" dirty="0"/>
              <a:t>教学模式</a:t>
            </a:r>
            <a:endParaRPr lang="zh-CN" altLang="en-US" sz="600" dirty="0"/>
          </a:p>
        </p:txBody>
      </p:sp>
      <p:cxnSp>
        <p:nvCxnSpPr>
          <p:cNvPr id="78" name="直接连接符 77"/>
          <p:cNvCxnSpPr/>
          <p:nvPr/>
        </p:nvCxnSpPr>
        <p:spPr>
          <a:xfrm>
            <a:off x="5278349" y="1623140"/>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79" name="图片 78"/>
          <p:cNvPicPr>
            <a:picLocks noChangeAspect="1"/>
          </p:cNvPicPr>
          <p:nvPr/>
        </p:nvPicPr>
        <p:blipFill>
          <a:blip r:embed="rId5"/>
          <a:stretch>
            <a:fillRect/>
          </a:stretch>
        </p:blipFill>
        <p:spPr>
          <a:xfrm>
            <a:off x="5385171" y="1548817"/>
            <a:ext cx="292377" cy="240399"/>
          </a:xfrm>
          <a:prstGeom prst="rect">
            <a:avLst/>
          </a:prstGeom>
        </p:spPr>
      </p:pic>
      <p:sp>
        <p:nvSpPr>
          <p:cNvPr id="80" name="矩形 79"/>
          <p:cNvSpPr/>
          <p:nvPr/>
        </p:nvSpPr>
        <p:spPr>
          <a:xfrm>
            <a:off x="5276971" y="1739329"/>
            <a:ext cx="492443" cy="184666"/>
          </a:xfrm>
          <a:prstGeom prst="rect">
            <a:avLst/>
          </a:prstGeom>
        </p:spPr>
        <p:txBody>
          <a:bodyPr wrap="none">
            <a:spAutoFit/>
          </a:bodyPr>
          <a:lstStyle/>
          <a:p>
            <a:r>
              <a:rPr lang="zh-CN" altLang="en-US" sz="600" dirty="0"/>
              <a:t>豪华师资</a:t>
            </a:r>
            <a:endParaRPr lang="zh-CN" altLang="en-US" sz="600" dirty="0"/>
          </a:p>
        </p:txBody>
      </p:sp>
      <p:cxnSp>
        <p:nvCxnSpPr>
          <p:cNvPr id="81" name="直接连接符 80"/>
          <p:cNvCxnSpPr/>
          <p:nvPr/>
        </p:nvCxnSpPr>
        <p:spPr>
          <a:xfrm>
            <a:off x="5740715" y="1623140"/>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82" name="图片 81"/>
          <p:cNvPicPr>
            <a:picLocks noChangeAspect="1"/>
          </p:cNvPicPr>
          <p:nvPr/>
        </p:nvPicPr>
        <p:blipFill>
          <a:blip r:embed="rId6"/>
          <a:stretch>
            <a:fillRect/>
          </a:stretch>
        </p:blipFill>
        <p:spPr>
          <a:xfrm>
            <a:off x="5832583" y="1510429"/>
            <a:ext cx="342363" cy="228901"/>
          </a:xfrm>
          <a:prstGeom prst="rect">
            <a:avLst/>
          </a:prstGeom>
        </p:spPr>
      </p:pic>
      <p:sp>
        <p:nvSpPr>
          <p:cNvPr id="83" name="矩形 82"/>
          <p:cNvSpPr/>
          <p:nvPr/>
        </p:nvSpPr>
        <p:spPr>
          <a:xfrm>
            <a:off x="5757542" y="1739329"/>
            <a:ext cx="492443" cy="184666"/>
          </a:xfrm>
          <a:prstGeom prst="rect">
            <a:avLst/>
          </a:prstGeom>
        </p:spPr>
        <p:txBody>
          <a:bodyPr wrap="none">
            <a:spAutoFit/>
          </a:bodyPr>
          <a:lstStyle/>
          <a:p>
            <a:r>
              <a:rPr lang="zh-CN" altLang="en-US" sz="600" dirty="0"/>
              <a:t>就业优势</a:t>
            </a:r>
            <a:endParaRPr lang="zh-CN" altLang="en-US" sz="600" dirty="0"/>
          </a:p>
        </p:txBody>
      </p:sp>
      <p:pic>
        <p:nvPicPr>
          <p:cNvPr id="13" name="图片 12"/>
          <p:cNvPicPr>
            <a:picLocks noChangeAspect="1"/>
          </p:cNvPicPr>
          <p:nvPr/>
        </p:nvPicPr>
        <p:blipFill>
          <a:blip r:embed="rId7"/>
          <a:stretch>
            <a:fillRect/>
          </a:stretch>
        </p:blipFill>
        <p:spPr>
          <a:xfrm>
            <a:off x="922560" y="2565287"/>
            <a:ext cx="5012880" cy="6619297"/>
          </a:xfrm>
          <a:prstGeom prst="rect">
            <a:avLst/>
          </a:prstGeom>
        </p:spPr>
      </p:pic>
    </p:spTree>
    <p:extLst>
      <p:ext uri="{BB962C8B-B14F-4D97-AF65-F5344CB8AC3E}">
        <p14:creationId xmlns:p14="http://schemas.microsoft.com/office/powerpoint/2010/main" val="3737296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965165"/>
            <a:ext cx="6858000" cy="321087"/>
          </a:xfrm>
          <a:prstGeom prst="rect">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文本框 4"/>
          <p:cNvSpPr txBox="1"/>
          <p:nvPr/>
        </p:nvSpPr>
        <p:spPr>
          <a:xfrm>
            <a:off x="0" y="1987208"/>
            <a:ext cx="6858000" cy="276999"/>
          </a:xfrm>
          <a:prstGeom prst="rect">
            <a:avLst/>
          </a:prstGeom>
          <a:noFill/>
        </p:spPr>
        <p:txBody>
          <a:bodyPr wrap="square" rtlCol="0">
            <a:spAutoFit/>
          </a:bodyPr>
          <a:lstStyle/>
          <a:p>
            <a:pPr algn="ctr"/>
            <a:r>
              <a:rPr lang="zh-CN" altLang="en-US" sz="1200" b="1" dirty="0">
                <a:latin typeface="+mn-ea"/>
              </a:rPr>
              <a:t>首页</a:t>
            </a:r>
            <a:r>
              <a:rPr lang="en-US" altLang="zh-CN" sz="1200" b="1" dirty="0">
                <a:latin typeface="+mn-ea"/>
              </a:rPr>
              <a:t>    </a:t>
            </a:r>
            <a:r>
              <a:rPr lang="zh-CN" altLang="en-US" sz="1200" b="1" dirty="0">
                <a:latin typeface="+mn-ea"/>
              </a:rPr>
              <a:t>课程特色    教学模式    豪华师资    就业优势    网上报名    </a:t>
            </a:r>
            <a:r>
              <a:rPr lang="zh-CN" altLang="en-US" sz="1200" b="1" dirty="0">
                <a:solidFill>
                  <a:srgbClr val="AC0000"/>
                </a:solidFill>
                <a:latin typeface="+mn-ea"/>
              </a:rPr>
              <a:t>关于我们</a:t>
            </a:r>
          </a:p>
        </p:txBody>
      </p:sp>
      <p:cxnSp>
        <p:nvCxnSpPr>
          <p:cNvPr id="8" name="直接连接符 7"/>
          <p:cNvCxnSpPr/>
          <p:nvPr/>
        </p:nvCxnSpPr>
        <p:spPr>
          <a:xfrm>
            <a:off x="1933502" y="1569140"/>
            <a:ext cx="0" cy="216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900346" y="1546335"/>
            <a:ext cx="2163848" cy="261610"/>
          </a:xfrm>
          <a:prstGeom prst="rect">
            <a:avLst/>
          </a:prstGeom>
          <a:noFill/>
        </p:spPr>
        <p:txBody>
          <a:bodyPr wrap="square" rtlCol="0">
            <a:spAutoFit/>
          </a:bodyPr>
          <a:lstStyle/>
          <a:p>
            <a:r>
              <a:rPr lang="zh-CN" altLang="en-US" sz="1100" dirty="0"/>
              <a:t>“互联网</a:t>
            </a:r>
            <a:r>
              <a:rPr lang="en-US" altLang="zh-CN" sz="1100" dirty="0"/>
              <a:t>+</a:t>
            </a:r>
            <a:r>
              <a:rPr lang="zh-CN" altLang="en-US" sz="1100" dirty="0"/>
              <a:t>移动应用”创新班</a:t>
            </a:r>
            <a:endParaRPr lang="zh-CN" altLang="en-US" sz="1100" dirty="0">
              <a:latin typeface="黑体" panose="02010609060101010101" pitchFamily="49" charset="-122"/>
              <a:ea typeface="黑体" panose="02010609060101010101" pitchFamily="49" charset="-122"/>
            </a:endParaRPr>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2970" y="1474111"/>
            <a:ext cx="1430930" cy="388396"/>
          </a:xfrm>
          <a:prstGeom prst="rect">
            <a:avLst/>
          </a:prstGeom>
        </p:spPr>
      </p:pic>
      <p:sp>
        <p:nvSpPr>
          <p:cNvPr id="46" name="矩形 45"/>
          <p:cNvSpPr/>
          <p:nvPr/>
        </p:nvSpPr>
        <p:spPr>
          <a:xfrm>
            <a:off x="0" y="16303533"/>
            <a:ext cx="6858000" cy="2564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73" name="图片 72"/>
          <p:cNvPicPr>
            <a:picLocks noChangeAspect="1"/>
          </p:cNvPicPr>
          <p:nvPr/>
        </p:nvPicPr>
        <p:blipFill>
          <a:blip r:embed="rId3"/>
          <a:stretch>
            <a:fillRect/>
          </a:stretch>
        </p:blipFill>
        <p:spPr>
          <a:xfrm>
            <a:off x="4327485" y="1495738"/>
            <a:ext cx="357396" cy="290384"/>
          </a:xfrm>
          <a:prstGeom prst="rect">
            <a:avLst/>
          </a:prstGeom>
        </p:spPr>
      </p:pic>
      <p:sp>
        <p:nvSpPr>
          <p:cNvPr id="74" name="矩形 73"/>
          <p:cNvSpPr/>
          <p:nvPr/>
        </p:nvSpPr>
        <p:spPr>
          <a:xfrm>
            <a:off x="4282029" y="1739329"/>
            <a:ext cx="492443" cy="184666"/>
          </a:xfrm>
          <a:prstGeom prst="rect">
            <a:avLst/>
          </a:prstGeom>
        </p:spPr>
        <p:txBody>
          <a:bodyPr wrap="none">
            <a:spAutoFit/>
          </a:bodyPr>
          <a:lstStyle/>
          <a:p>
            <a:r>
              <a:rPr lang="zh-CN" altLang="en-US" sz="600" dirty="0"/>
              <a:t>课程特色</a:t>
            </a:r>
            <a:endParaRPr lang="zh-CN" altLang="en-US" sz="600" dirty="0"/>
          </a:p>
        </p:txBody>
      </p:sp>
      <p:cxnSp>
        <p:nvCxnSpPr>
          <p:cNvPr id="75" name="直接连接符 74"/>
          <p:cNvCxnSpPr/>
          <p:nvPr/>
        </p:nvCxnSpPr>
        <p:spPr>
          <a:xfrm>
            <a:off x="4746444" y="1615313"/>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76" name="图片 75"/>
          <p:cNvPicPr>
            <a:picLocks noChangeAspect="1"/>
          </p:cNvPicPr>
          <p:nvPr/>
        </p:nvPicPr>
        <p:blipFill>
          <a:blip r:embed="rId4"/>
          <a:stretch>
            <a:fillRect/>
          </a:stretch>
        </p:blipFill>
        <p:spPr>
          <a:xfrm>
            <a:off x="4854647" y="1509358"/>
            <a:ext cx="366231" cy="310365"/>
          </a:xfrm>
          <a:prstGeom prst="rect">
            <a:avLst/>
          </a:prstGeom>
        </p:spPr>
      </p:pic>
      <p:sp>
        <p:nvSpPr>
          <p:cNvPr id="77" name="矩形 76"/>
          <p:cNvSpPr/>
          <p:nvPr/>
        </p:nvSpPr>
        <p:spPr>
          <a:xfrm>
            <a:off x="4784528" y="1739329"/>
            <a:ext cx="492443" cy="184666"/>
          </a:xfrm>
          <a:prstGeom prst="rect">
            <a:avLst/>
          </a:prstGeom>
        </p:spPr>
        <p:txBody>
          <a:bodyPr wrap="none">
            <a:spAutoFit/>
          </a:bodyPr>
          <a:lstStyle/>
          <a:p>
            <a:r>
              <a:rPr lang="zh-CN" altLang="en-US" sz="600" dirty="0"/>
              <a:t>教学模式</a:t>
            </a:r>
            <a:endParaRPr lang="zh-CN" altLang="en-US" sz="600" dirty="0"/>
          </a:p>
        </p:txBody>
      </p:sp>
      <p:cxnSp>
        <p:nvCxnSpPr>
          <p:cNvPr id="78" name="直接连接符 77"/>
          <p:cNvCxnSpPr/>
          <p:nvPr/>
        </p:nvCxnSpPr>
        <p:spPr>
          <a:xfrm>
            <a:off x="5278349" y="1623140"/>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79" name="图片 78"/>
          <p:cNvPicPr>
            <a:picLocks noChangeAspect="1"/>
          </p:cNvPicPr>
          <p:nvPr/>
        </p:nvPicPr>
        <p:blipFill>
          <a:blip r:embed="rId5"/>
          <a:stretch>
            <a:fillRect/>
          </a:stretch>
        </p:blipFill>
        <p:spPr>
          <a:xfrm>
            <a:off x="5385171" y="1548817"/>
            <a:ext cx="292377" cy="240399"/>
          </a:xfrm>
          <a:prstGeom prst="rect">
            <a:avLst/>
          </a:prstGeom>
        </p:spPr>
      </p:pic>
      <p:sp>
        <p:nvSpPr>
          <p:cNvPr id="80" name="矩形 79"/>
          <p:cNvSpPr/>
          <p:nvPr/>
        </p:nvSpPr>
        <p:spPr>
          <a:xfrm>
            <a:off x="5276971" y="1739329"/>
            <a:ext cx="492443" cy="184666"/>
          </a:xfrm>
          <a:prstGeom prst="rect">
            <a:avLst/>
          </a:prstGeom>
        </p:spPr>
        <p:txBody>
          <a:bodyPr wrap="none">
            <a:spAutoFit/>
          </a:bodyPr>
          <a:lstStyle/>
          <a:p>
            <a:r>
              <a:rPr lang="zh-CN" altLang="en-US" sz="600" dirty="0"/>
              <a:t>豪华师资</a:t>
            </a:r>
            <a:endParaRPr lang="zh-CN" altLang="en-US" sz="600" dirty="0"/>
          </a:p>
        </p:txBody>
      </p:sp>
      <p:cxnSp>
        <p:nvCxnSpPr>
          <p:cNvPr id="81" name="直接连接符 80"/>
          <p:cNvCxnSpPr/>
          <p:nvPr/>
        </p:nvCxnSpPr>
        <p:spPr>
          <a:xfrm>
            <a:off x="5740715" y="1623140"/>
            <a:ext cx="0" cy="10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82" name="图片 81"/>
          <p:cNvPicPr>
            <a:picLocks noChangeAspect="1"/>
          </p:cNvPicPr>
          <p:nvPr/>
        </p:nvPicPr>
        <p:blipFill>
          <a:blip r:embed="rId6"/>
          <a:stretch>
            <a:fillRect/>
          </a:stretch>
        </p:blipFill>
        <p:spPr>
          <a:xfrm>
            <a:off x="5832583" y="1510429"/>
            <a:ext cx="342363" cy="228901"/>
          </a:xfrm>
          <a:prstGeom prst="rect">
            <a:avLst/>
          </a:prstGeom>
        </p:spPr>
      </p:pic>
      <p:sp>
        <p:nvSpPr>
          <p:cNvPr id="83" name="矩形 82"/>
          <p:cNvSpPr/>
          <p:nvPr/>
        </p:nvSpPr>
        <p:spPr>
          <a:xfrm>
            <a:off x="5757542" y="1739329"/>
            <a:ext cx="492443" cy="184666"/>
          </a:xfrm>
          <a:prstGeom prst="rect">
            <a:avLst/>
          </a:prstGeom>
        </p:spPr>
        <p:txBody>
          <a:bodyPr wrap="none">
            <a:spAutoFit/>
          </a:bodyPr>
          <a:lstStyle/>
          <a:p>
            <a:r>
              <a:rPr lang="zh-CN" altLang="en-US" sz="600" dirty="0"/>
              <a:t>就业优势</a:t>
            </a:r>
            <a:endParaRPr lang="zh-CN" altLang="en-US" sz="600" dirty="0"/>
          </a:p>
        </p:txBody>
      </p:sp>
      <p:sp>
        <p:nvSpPr>
          <p:cNvPr id="20" name="Rectangle 1"/>
          <p:cNvSpPr>
            <a:spLocks noChangeArrowheads="1"/>
          </p:cNvSpPr>
          <p:nvPr/>
        </p:nvSpPr>
        <p:spPr bwMode="auto">
          <a:xfrm>
            <a:off x="789769" y="2557252"/>
            <a:ext cx="5165197"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indent="4064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zh-CN" altLang="en-US" sz="1400" kern="0" dirty="0">
                <a:solidFill>
                  <a:prstClr val="black"/>
                </a:solidFill>
                <a:latin typeface="微软雅黑" panose="020B0503020204020204" pitchFamily="34" charset="-122"/>
                <a:ea typeface="微软雅黑" panose="020B0503020204020204" pitchFamily="34" charset="-122"/>
              </a:rPr>
              <a:t>创新班网站：</a:t>
            </a:r>
            <a:r>
              <a:rPr lang="en-US" altLang="zh-CN" sz="1400" kern="0" dirty="0">
                <a:solidFill>
                  <a:prstClr val="black"/>
                </a:solidFill>
                <a:latin typeface="微软雅黑" panose="020B0503020204020204" pitchFamily="34" charset="-122"/>
                <a:ea typeface="微软雅黑" panose="020B0503020204020204" pitchFamily="34" charset="-122"/>
              </a:rPr>
              <a:t>http://cxb.hunau.edu.cn/</a:t>
            </a:r>
            <a:endParaRPr lang="en-US" altLang="zh-CN" sz="1100" kern="0" dirty="0">
              <a:solidFill>
                <a:prstClr val="black"/>
              </a:solidFill>
            </a:endParaRPr>
          </a:p>
          <a:p>
            <a:pPr>
              <a:defRPr/>
            </a:pPr>
            <a:r>
              <a:rPr lang="zh-CN" altLang="en-US" sz="1400" kern="0" dirty="0">
                <a:solidFill>
                  <a:prstClr val="black"/>
                </a:solidFill>
                <a:latin typeface="微软雅黑" panose="020B0503020204020204" pitchFamily="34" charset="-122"/>
                <a:ea typeface="微软雅黑" panose="020B0503020204020204" pitchFamily="34" charset="-122"/>
              </a:rPr>
              <a:t>咨询地点：第六教学楼</a:t>
            </a:r>
            <a:r>
              <a:rPr lang="en-US" altLang="zh-CN" sz="1400" kern="0" dirty="0">
                <a:solidFill>
                  <a:prstClr val="black"/>
                </a:solidFill>
                <a:latin typeface="微软雅黑" panose="020B0503020204020204" pitchFamily="34" charset="-122"/>
                <a:ea typeface="微软雅黑" panose="020B0503020204020204" pitchFamily="34" charset="-122"/>
              </a:rPr>
              <a:t>212</a:t>
            </a:r>
            <a:r>
              <a:rPr lang="zh-CN" altLang="en-US" sz="1400" kern="0" dirty="0">
                <a:solidFill>
                  <a:prstClr val="black"/>
                </a:solidFill>
                <a:latin typeface="微软雅黑" panose="020B0503020204020204" pitchFamily="34" charset="-122"/>
                <a:ea typeface="微软雅黑" panose="020B0503020204020204" pitchFamily="34" charset="-122"/>
              </a:rPr>
              <a:t>室</a:t>
            </a:r>
            <a:r>
              <a:rPr lang="en-US" altLang="zh-CN" sz="1400" kern="0" dirty="0">
                <a:solidFill>
                  <a:prstClr val="black"/>
                </a:solidFill>
                <a:latin typeface="微软雅黑" panose="020B0503020204020204" pitchFamily="34" charset="-122"/>
                <a:ea typeface="微软雅黑" panose="020B0503020204020204" pitchFamily="34" charset="-122"/>
              </a:rPr>
              <a:t>/209</a:t>
            </a:r>
            <a:r>
              <a:rPr lang="zh-CN" altLang="en-US" sz="1400" kern="0" dirty="0">
                <a:solidFill>
                  <a:prstClr val="black"/>
                </a:solidFill>
                <a:latin typeface="微软雅黑" panose="020B0503020204020204" pitchFamily="34" charset="-122"/>
                <a:ea typeface="微软雅黑" panose="020B0503020204020204" pitchFamily="34" charset="-122"/>
              </a:rPr>
              <a:t>室</a:t>
            </a:r>
            <a:endParaRPr lang="zh-CN" altLang="en-US" sz="1100" kern="0" dirty="0">
              <a:solidFill>
                <a:prstClr val="black"/>
              </a:solidFill>
            </a:endParaRPr>
          </a:p>
          <a:p>
            <a:pPr>
              <a:defRPr/>
            </a:pPr>
            <a:r>
              <a:rPr lang="zh-CN" altLang="en-US" sz="1400" kern="0" dirty="0">
                <a:solidFill>
                  <a:prstClr val="black"/>
                </a:solidFill>
                <a:latin typeface="微软雅黑" panose="020B0503020204020204" pitchFamily="34" charset="-122"/>
                <a:ea typeface="微软雅黑" panose="020B0503020204020204" pitchFamily="34" charset="-122"/>
              </a:rPr>
              <a:t>邮    箱： </a:t>
            </a:r>
            <a:r>
              <a:rPr lang="en-US" altLang="zh-CN" sz="1400" kern="0" dirty="0">
                <a:solidFill>
                  <a:prstClr val="black"/>
                </a:solidFill>
                <a:latin typeface="微软雅黑" panose="020B0503020204020204" pitchFamily="34" charset="-122"/>
                <a:ea typeface="微软雅黑" panose="020B0503020204020204" pitchFamily="34" charset="-122"/>
              </a:rPr>
              <a:t>xxxycxb@qq.com</a:t>
            </a:r>
            <a:endParaRPr lang="en-US" altLang="zh-CN" sz="1100" kern="0" dirty="0">
              <a:solidFill>
                <a:prstClr val="black"/>
              </a:solidFill>
            </a:endParaRPr>
          </a:p>
          <a:p>
            <a:pPr>
              <a:defRPr/>
            </a:pPr>
            <a:r>
              <a:rPr lang="zh-CN" altLang="en-US" sz="1400" kern="0" dirty="0">
                <a:solidFill>
                  <a:prstClr val="black"/>
                </a:solidFill>
                <a:latin typeface="微软雅黑" panose="020B0503020204020204" pitchFamily="34" charset="-122"/>
                <a:ea typeface="微软雅黑" panose="020B0503020204020204" pitchFamily="34" charset="-122"/>
              </a:rPr>
              <a:t>咨询电话：</a:t>
            </a:r>
            <a:r>
              <a:rPr lang="en-US" altLang="zh-CN" sz="1400" kern="0" dirty="0">
                <a:solidFill>
                  <a:prstClr val="black"/>
                </a:solidFill>
                <a:latin typeface="微软雅黑" panose="020B0503020204020204" pitchFamily="34" charset="-122"/>
                <a:ea typeface="微软雅黑" panose="020B0503020204020204" pitchFamily="34" charset="-122"/>
              </a:rPr>
              <a:t>0731-84617994    13875965498 </a:t>
            </a:r>
            <a:r>
              <a:rPr lang="zh-CN" altLang="en-US" sz="1400" kern="0" dirty="0">
                <a:solidFill>
                  <a:prstClr val="black"/>
                </a:solidFill>
                <a:latin typeface="微软雅黑" panose="020B0503020204020204" pitchFamily="34" charset="-122"/>
                <a:ea typeface="微软雅黑" panose="020B0503020204020204" pitchFamily="34" charset="-122"/>
              </a:rPr>
              <a:t>（丁老师）</a:t>
            </a:r>
            <a:endParaRPr lang="zh-CN" altLang="en-US" sz="1100" kern="0" dirty="0">
              <a:solidFill>
                <a:prstClr val="black"/>
              </a:solidFill>
            </a:endParaRPr>
          </a:p>
          <a:p>
            <a:pPr>
              <a:defRPr/>
            </a:pPr>
            <a:r>
              <a:rPr lang="en-US" altLang="zh-CN" sz="1400" kern="0" dirty="0">
                <a:solidFill>
                  <a:prstClr val="black"/>
                </a:solidFill>
                <a:latin typeface="微软雅黑" panose="020B0503020204020204" pitchFamily="34" charset="-122"/>
                <a:ea typeface="微软雅黑" panose="020B0503020204020204" pitchFamily="34" charset="-122"/>
              </a:rPr>
              <a:t>84618148    13974893577</a:t>
            </a:r>
            <a:r>
              <a:rPr lang="zh-CN" altLang="en-US" sz="1400" kern="0" dirty="0">
                <a:solidFill>
                  <a:prstClr val="black"/>
                </a:solidFill>
                <a:latin typeface="微软雅黑" panose="020B0503020204020204" pitchFamily="34" charset="-122"/>
                <a:ea typeface="微软雅黑" panose="020B0503020204020204" pitchFamily="34" charset="-122"/>
              </a:rPr>
              <a:t>（谭老师）</a:t>
            </a:r>
            <a:endParaRPr lang="zh-CN" altLang="en-US" sz="1100" kern="0" dirty="0">
              <a:solidFill>
                <a:prstClr val="black"/>
              </a:solidFill>
            </a:endParaRPr>
          </a:p>
          <a:p>
            <a:pPr>
              <a:defRPr/>
            </a:pPr>
            <a:r>
              <a:rPr lang="en-US" altLang="zh-CN" sz="1400" kern="0" dirty="0">
                <a:solidFill>
                  <a:prstClr val="black"/>
                </a:solidFill>
                <a:latin typeface="微软雅黑" panose="020B0503020204020204" pitchFamily="34" charset="-122"/>
                <a:ea typeface="微软雅黑" panose="020B0503020204020204" pitchFamily="34" charset="-122"/>
              </a:rPr>
              <a:t>84673652    13739079973</a:t>
            </a:r>
            <a:r>
              <a:rPr lang="zh-CN" altLang="en-US" sz="1400" kern="0" dirty="0">
                <a:solidFill>
                  <a:prstClr val="black"/>
                </a:solidFill>
                <a:latin typeface="微软雅黑" panose="020B0503020204020204" pitchFamily="34" charset="-122"/>
                <a:ea typeface="微软雅黑" panose="020B0503020204020204" pitchFamily="34" charset="-122"/>
              </a:rPr>
              <a:t>（李老师）</a:t>
            </a:r>
            <a:endParaRPr lang="zh-CN" altLang="en-US" sz="1100" kern="0" dirty="0">
              <a:solidFill>
                <a:prstClr val="black"/>
              </a:solidFill>
            </a:endParaRPr>
          </a:p>
          <a:p>
            <a:pPr>
              <a:defRPr/>
            </a:pPr>
            <a:r>
              <a:rPr lang="en-US" altLang="zh-CN" sz="1400" kern="0" dirty="0">
                <a:solidFill>
                  <a:prstClr val="black"/>
                </a:solidFill>
                <a:latin typeface="微软雅黑" panose="020B0503020204020204" pitchFamily="34" charset="-122"/>
                <a:ea typeface="微软雅黑" panose="020B0503020204020204" pitchFamily="34" charset="-122"/>
              </a:rPr>
              <a:t>84617664    13507479020</a:t>
            </a:r>
            <a:r>
              <a:rPr lang="zh-CN" altLang="en-US" sz="1400" kern="0" dirty="0">
                <a:solidFill>
                  <a:prstClr val="black"/>
                </a:solidFill>
                <a:latin typeface="微软雅黑" panose="020B0503020204020204" pitchFamily="34" charset="-122"/>
                <a:ea typeface="微软雅黑" panose="020B0503020204020204" pitchFamily="34" charset="-122"/>
              </a:rPr>
              <a:t>（李老师）</a:t>
            </a:r>
            <a:endParaRPr lang="zh-CN" altLang="en-US" sz="1100" kern="0" dirty="0">
              <a:solidFill>
                <a:prstClr val="black"/>
              </a:solidFill>
            </a:endParaRPr>
          </a:p>
          <a:p>
            <a:pPr>
              <a:defRPr/>
            </a:pPr>
            <a:r>
              <a:rPr lang="zh-CN" altLang="en-US" sz="1000" kern="0" dirty="0">
                <a:solidFill>
                  <a:srgbClr val="222222"/>
                </a:solidFill>
                <a:latin typeface="微软雅黑" panose="020B0503020204020204" pitchFamily="34" charset="-122"/>
                <a:ea typeface="微软雅黑" panose="020B0503020204020204" pitchFamily="34" charset="-122"/>
              </a:rPr>
              <a:t> </a:t>
            </a:r>
            <a:endParaRPr lang="en-US" altLang="zh-CN" sz="1000" kern="0" dirty="0">
              <a:solidFill>
                <a:srgbClr val="222222"/>
              </a:solidFill>
              <a:latin typeface="微软雅黑" panose="020B0503020204020204" pitchFamily="34" charset="-122"/>
              <a:ea typeface="微软雅黑" panose="020B0503020204020204" pitchFamily="34" charset="-122"/>
            </a:endParaRPr>
          </a:p>
          <a:p>
            <a:pPr>
              <a:defRPr/>
            </a:pPr>
            <a:endParaRPr lang="en-US" altLang="zh-CN" sz="1000" kern="0" dirty="0">
              <a:solidFill>
                <a:srgbClr val="222222"/>
              </a:solidFill>
              <a:latin typeface="微软雅黑" panose="020B0503020204020204" pitchFamily="34" charset="-122"/>
              <a:ea typeface="微软雅黑" panose="020B0503020204020204" pitchFamily="34" charset="-122"/>
            </a:endParaRPr>
          </a:p>
          <a:p>
            <a:pPr>
              <a:defRPr/>
            </a:pPr>
            <a:endParaRPr lang="en-US" altLang="zh-CN" sz="1000" kern="0" dirty="0">
              <a:solidFill>
                <a:srgbClr val="222222"/>
              </a:solidFill>
              <a:latin typeface="微软雅黑" panose="020B0503020204020204" pitchFamily="34" charset="-122"/>
              <a:ea typeface="微软雅黑" panose="020B0503020204020204" pitchFamily="34" charset="-122"/>
            </a:endParaRPr>
          </a:p>
          <a:p>
            <a:pPr>
              <a:defRPr/>
            </a:pPr>
            <a:endParaRPr lang="en-US" altLang="zh-CN" sz="1000" kern="0" dirty="0">
              <a:solidFill>
                <a:srgbClr val="222222"/>
              </a:solidFill>
              <a:latin typeface="微软雅黑" panose="020B0503020204020204" pitchFamily="34" charset="-122"/>
              <a:ea typeface="微软雅黑" panose="020B0503020204020204" pitchFamily="34" charset="-122"/>
            </a:endParaRPr>
          </a:p>
          <a:p>
            <a:pPr>
              <a:defRPr/>
            </a:pPr>
            <a:endParaRPr lang="en-US" altLang="zh-CN" sz="1000" kern="0" dirty="0">
              <a:solidFill>
                <a:srgbClr val="222222"/>
              </a:solidFill>
              <a:latin typeface="微软雅黑" panose="020B0503020204020204" pitchFamily="34" charset="-122"/>
              <a:ea typeface="微软雅黑" panose="020B0503020204020204" pitchFamily="34" charset="-122"/>
            </a:endParaRPr>
          </a:p>
          <a:p>
            <a:pPr>
              <a:defRPr/>
            </a:pPr>
            <a:endParaRPr lang="en-US" altLang="zh-CN" sz="1000" kern="0" dirty="0">
              <a:solidFill>
                <a:srgbClr val="222222"/>
              </a:solidFill>
              <a:latin typeface="微软雅黑" panose="020B0503020204020204" pitchFamily="34" charset="-122"/>
              <a:ea typeface="微软雅黑" panose="020B0503020204020204" pitchFamily="34" charset="-122"/>
            </a:endParaRPr>
          </a:p>
          <a:p>
            <a:pPr>
              <a:defRPr/>
            </a:pPr>
            <a:endParaRPr lang="en-US" altLang="zh-CN" sz="1000" kern="0" dirty="0">
              <a:solidFill>
                <a:srgbClr val="222222"/>
              </a:solidFill>
              <a:latin typeface="微软雅黑" panose="020B0503020204020204" pitchFamily="34" charset="-122"/>
              <a:ea typeface="微软雅黑" panose="020B0503020204020204" pitchFamily="34" charset="-122"/>
            </a:endParaRPr>
          </a:p>
          <a:p>
            <a:pPr>
              <a:defRPr/>
            </a:pPr>
            <a:endParaRPr lang="en-US" altLang="zh-CN" sz="1000" kern="0" dirty="0">
              <a:solidFill>
                <a:srgbClr val="222222"/>
              </a:solidFill>
              <a:latin typeface="微软雅黑" panose="020B0503020204020204" pitchFamily="34" charset="-122"/>
              <a:ea typeface="微软雅黑" panose="020B0503020204020204" pitchFamily="34" charset="-122"/>
            </a:endParaRPr>
          </a:p>
          <a:p>
            <a:pPr>
              <a:defRPr/>
            </a:pPr>
            <a:endParaRPr lang="en-US" altLang="zh-CN" sz="1000" kern="0" dirty="0">
              <a:solidFill>
                <a:srgbClr val="222222"/>
              </a:solidFill>
              <a:latin typeface="微软雅黑" panose="020B0503020204020204" pitchFamily="34" charset="-122"/>
              <a:ea typeface="微软雅黑" panose="020B0503020204020204" pitchFamily="34" charset="-122"/>
            </a:endParaRPr>
          </a:p>
          <a:p>
            <a:pPr>
              <a:defRPr/>
            </a:pPr>
            <a:endParaRPr lang="en-US" altLang="zh-CN" sz="1000" kern="0" dirty="0">
              <a:solidFill>
                <a:srgbClr val="222222"/>
              </a:solidFill>
              <a:latin typeface="微软雅黑" panose="020B0503020204020204" pitchFamily="34" charset="-122"/>
              <a:ea typeface="微软雅黑" panose="020B0503020204020204" pitchFamily="34" charset="-122"/>
            </a:endParaRPr>
          </a:p>
          <a:p>
            <a:pPr>
              <a:defRPr/>
            </a:pPr>
            <a:endParaRPr lang="en-US" altLang="zh-CN" sz="1000" kern="0" dirty="0">
              <a:solidFill>
                <a:srgbClr val="222222"/>
              </a:solidFill>
              <a:latin typeface="微软雅黑" panose="020B0503020204020204" pitchFamily="34" charset="-122"/>
              <a:ea typeface="微软雅黑" panose="020B0503020204020204" pitchFamily="34" charset="-122"/>
            </a:endParaRPr>
          </a:p>
          <a:p>
            <a:pPr algn="ctr">
              <a:defRPr/>
            </a:pPr>
            <a:endParaRPr lang="zh-CN" altLang="en-US" sz="1100" kern="0" dirty="0">
              <a:solidFill>
                <a:prstClr val="black"/>
              </a:solidFill>
            </a:endParaRPr>
          </a:p>
          <a:p>
            <a:pPr>
              <a:defRPr/>
            </a:pPr>
            <a:r>
              <a:rPr lang="zh-CN" altLang="en-US" sz="1200" kern="0" dirty="0">
                <a:solidFill>
                  <a:srgbClr val="000000"/>
                </a:solidFill>
                <a:latin typeface="微软雅黑" panose="020B0503020204020204" pitchFamily="34" charset="-122"/>
                <a:ea typeface="微软雅黑" panose="020B0503020204020204" pitchFamily="34" charset="-122"/>
              </a:rPr>
              <a:t>                            湘农信息微信公众号</a:t>
            </a:r>
            <a:endParaRPr lang="zh-CN" altLang="en-US" sz="1100" kern="0" dirty="0">
              <a:solidFill>
                <a:prstClr val="black"/>
              </a:solidFill>
            </a:endParaRPr>
          </a:p>
          <a:p>
            <a:pPr>
              <a:defRPr/>
            </a:pPr>
            <a:r>
              <a:rPr lang="zh-CN" altLang="en-US" sz="10500" kern="0" dirty="0">
                <a:solidFill>
                  <a:srgbClr val="222222"/>
                </a:solidFill>
                <a:latin typeface="微软雅黑" panose="020B0503020204020204" pitchFamily="34" charset="-122"/>
                <a:ea typeface="微软雅黑" panose="020B0503020204020204" pitchFamily="34" charset="-122"/>
              </a:rPr>
              <a:t> </a:t>
            </a:r>
          </a:p>
        </p:txBody>
      </p:sp>
      <p:pic>
        <p:nvPicPr>
          <p:cNvPr id="21" name="Picture 2" descr="http://cxb.hunau.edu.cn/lxwm/201607/W020160728386689427639.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97321" y="4296598"/>
            <a:ext cx="1666875" cy="166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19695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353</TotalTime>
  <Words>1049</Words>
  <Application>Microsoft Office PowerPoint</Application>
  <PresentationFormat>自定义</PresentationFormat>
  <Paragraphs>152</Paragraphs>
  <Slides>8</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8</vt:i4>
      </vt:variant>
    </vt:vector>
  </HeadingPairs>
  <TitlesOfParts>
    <vt:vector size="16" baseType="lpstr">
      <vt:lpstr>黑体</vt:lpstr>
      <vt:lpstr>楷体</vt:lpstr>
      <vt:lpstr>宋体</vt: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dreamsummit</dc:creator>
  <cp:lastModifiedBy>dreamsummit</cp:lastModifiedBy>
  <cp:revision>34</cp:revision>
  <dcterms:created xsi:type="dcterms:W3CDTF">2017-05-18T02:43:02Z</dcterms:created>
  <dcterms:modified xsi:type="dcterms:W3CDTF">2017-05-18T14:01:17Z</dcterms:modified>
</cp:coreProperties>
</file>